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9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bin"/><Relationship Id="rId3" Type="http://schemas.openxmlformats.org/officeDocument/2006/relationships/image" Target="../media/image59.bin"/><Relationship Id="rId7" Type="http://schemas.openxmlformats.org/officeDocument/2006/relationships/image" Target="../media/image6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bin"/><Relationship Id="rId5" Type="http://schemas.openxmlformats.org/officeDocument/2006/relationships/image" Target="../media/image44.bin"/><Relationship Id="rId4" Type="http://schemas.openxmlformats.org/officeDocument/2006/relationships/image" Target="../media/image6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bin"/><Relationship Id="rId3" Type="http://schemas.openxmlformats.org/officeDocument/2006/relationships/image" Target="../media/image5.bin"/><Relationship Id="rId7" Type="http://schemas.openxmlformats.org/officeDocument/2006/relationships/image" Target="../media/image9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bin"/><Relationship Id="rId5" Type="http://schemas.openxmlformats.org/officeDocument/2006/relationships/image" Target="../media/image7.bin"/><Relationship Id="rId4" Type="http://schemas.openxmlformats.org/officeDocument/2006/relationships/image" Target="../media/image6.bin"/><Relationship Id="rId9" Type="http://schemas.openxmlformats.org/officeDocument/2006/relationships/image" Target="../media/image1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bin"/><Relationship Id="rId3" Type="http://schemas.openxmlformats.org/officeDocument/2006/relationships/image" Target="../media/image12.bin"/><Relationship Id="rId7" Type="http://schemas.openxmlformats.org/officeDocument/2006/relationships/image" Target="../media/image1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bin"/><Relationship Id="rId5" Type="http://schemas.openxmlformats.org/officeDocument/2006/relationships/image" Target="../media/image14.bin"/><Relationship Id="rId4" Type="http://schemas.openxmlformats.org/officeDocument/2006/relationships/image" Target="../media/image13.bin"/><Relationship Id="rId9" Type="http://schemas.openxmlformats.org/officeDocument/2006/relationships/image" Target="../media/image1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bin"/><Relationship Id="rId3" Type="http://schemas.openxmlformats.org/officeDocument/2006/relationships/image" Target="../media/image18.bin"/><Relationship Id="rId7" Type="http://schemas.openxmlformats.org/officeDocument/2006/relationships/image" Target="../media/image22.bin"/><Relationship Id="rId12" Type="http://schemas.openxmlformats.org/officeDocument/2006/relationships/image" Target="../media/image2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bin"/><Relationship Id="rId11" Type="http://schemas.openxmlformats.org/officeDocument/2006/relationships/image" Target="../media/image10.bin"/><Relationship Id="rId5" Type="http://schemas.openxmlformats.org/officeDocument/2006/relationships/image" Target="../media/image20.bin"/><Relationship Id="rId10" Type="http://schemas.openxmlformats.org/officeDocument/2006/relationships/image" Target="../media/image25.bin"/><Relationship Id="rId4" Type="http://schemas.openxmlformats.org/officeDocument/2006/relationships/image" Target="../media/image19.bin"/><Relationship Id="rId9" Type="http://schemas.openxmlformats.org/officeDocument/2006/relationships/image" Target="../media/image2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bin"/><Relationship Id="rId3" Type="http://schemas.openxmlformats.org/officeDocument/2006/relationships/image" Target="../media/image1.bin"/><Relationship Id="rId7" Type="http://schemas.openxmlformats.org/officeDocument/2006/relationships/image" Target="../media/image3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bin"/><Relationship Id="rId5" Type="http://schemas.openxmlformats.org/officeDocument/2006/relationships/image" Target="../media/image28.bin"/><Relationship Id="rId10" Type="http://schemas.openxmlformats.org/officeDocument/2006/relationships/image" Target="../media/image33.bin"/><Relationship Id="rId4" Type="http://schemas.openxmlformats.org/officeDocument/2006/relationships/image" Target="../media/image27.bin"/><Relationship Id="rId9" Type="http://schemas.openxmlformats.org/officeDocument/2006/relationships/image" Target="../media/image3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bin"/><Relationship Id="rId3" Type="http://schemas.openxmlformats.org/officeDocument/2006/relationships/image" Target="../media/image34.bin"/><Relationship Id="rId7" Type="http://schemas.openxmlformats.org/officeDocument/2006/relationships/image" Target="../media/image3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bin"/><Relationship Id="rId5" Type="http://schemas.openxmlformats.org/officeDocument/2006/relationships/image" Target="../media/image36.bin"/><Relationship Id="rId4" Type="http://schemas.openxmlformats.org/officeDocument/2006/relationships/image" Target="../media/image35.bin"/><Relationship Id="rId9" Type="http://schemas.openxmlformats.org/officeDocument/2006/relationships/image" Target="../media/image4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bin"/><Relationship Id="rId3" Type="http://schemas.openxmlformats.org/officeDocument/2006/relationships/image" Target="../media/image41.bin"/><Relationship Id="rId7" Type="http://schemas.openxmlformats.org/officeDocument/2006/relationships/image" Target="../media/image4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bin"/><Relationship Id="rId5" Type="http://schemas.openxmlformats.org/officeDocument/2006/relationships/image" Target="../media/image43.bin"/><Relationship Id="rId10" Type="http://schemas.openxmlformats.org/officeDocument/2006/relationships/image" Target="../media/image47.bin"/><Relationship Id="rId4" Type="http://schemas.openxmlformats.org/officeDocument/2006/relationships/image" Target="../media/image42.bin"/><Relationship Id="rId9" Type="http://schemas.openxmlformats.org/officeDocument/2006/relationships/image" Target="../media/image4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bin"/><Relationship Id="rId13" Type="http://schemas.openxmlformats.org/officeDocument/2006/relationships/image" Target="../media/image58.bin"/><Relationship Id="rId3" Type="http://schemas.openxmlformats.org/officeDocument/2006/relationships/image" Target="../media/image48.bin"/><Relationship Id="rId7" Type="http://schemas.openxmlformats.org/officeDocument/2006/relationships/image" Target="../media/image52.bin"/><Relationship Id="rId12" Type="http://schemas.openxmlformats.org/officeDocument/2006/relationships/image" Target="../media/image5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bin"/><Relationship Id="rId11" Type="http://schemas.openxmlformats.org/officeDocument/2006/relationships/image" Target="../media/image56.bin"/><Relationship Id="rId5" Type="http://schemas.openxmlformats.org/officeDocument/2006/relationships/image" Target="../media/image50.bin"/><Relationship Id="rId10" Type="http://schemas.openxmlformats.org/officeDocument/2006/relationships/image" Target="../media/image55.bin"/><Relationship Id="rId4" Type="http://schemas.openxmlformats.org/officeDocument/2006/relationships/image" Target="../media/image49.bin"/><Relationship Id="rId9" Type="http://schemas.openxmlformats.org/officeDocument/2006/relationships/image" Target="../media/image5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Executive Summary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Testing Market Research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214313" y="98583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 Areas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85763" y="1300163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(Angular) testing approaches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385763" y="1528763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(JavaScript, C#/.NET) testing strategies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385763" y="1757363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API-centered interactions and testing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385763" y="1985963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Cloud-native and distributed systems testing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214313" y="2328863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385763" y="26431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Multi-layered testing approach is essential for cloud systems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385763" y="28717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Shift-left testing reduces costs and improves quality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385763" y="31003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Ephemeral environments provide consistency and isolation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385763" y="33289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 integration is critical for continuous quality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85763" y="35575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 selection should be based on specific ecosystem needs</a:t>
            </a:r>
            <a:endParaRPr lang="en-US" sz="837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4572000" y="2871788"/>
            <a:ext cx="43576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 Outcomes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4743450" y="31861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test type analysis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4743450" y="34147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testing patterns comparison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4743450" y="36433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strategy recommendations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4743450" y="38719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 integration best practices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4743450" y="41005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 comparison matrix across categories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4743450" y="43291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test strategy framework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4743450" y="4557713"/>
            <a:ext cx="4186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 proof of concept implementation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142875" y="4900613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8935743" y="490061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3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Conclusion &amp; Recommendations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Findings</a:t>
            </a:r>
            <a:endParaRPr lang="en-US" sz="1688" dirty="0"/>
          </a:p>
        </p:txBody>
      </p:sp>
      <p:sp>
        <p:nvSpPr>
          <p:cNvPr id="6" name="Shape 3"/>
          <p:cNvSpPr/>
          <p:nvPr/>
        </p:nvSpPr>
        <p:spPr>
          <a:xfrm>
            <a:off x="214313" y="985838"/>
            <a:ext cx="4129088" cy="685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7" name="Shape 4"/>
          <p:cNvSpPr/>
          <p:nvPr/>
        </p:nvSpPr>
        <p:spPr>
          <a:xfrm>
            <a:off x="214313" y="985838"/>
            <a:ext cx="28575" cy="685800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321469" y="1057275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Multi-layered Testing is Essential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321469" y="1257300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systems require a comprehensive approach covering unit, integration, E2E, API, performance, security, and accessibility testing.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14313" y="1757363"/>
            <a:ext cx="4129088" cy="685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Shape 8"/>
          <p:cNvSpPr/>
          <p:nvPr/>
        </p:nvSpPr>
        <p:spPr>
          <a:xfrm>
            <a:off x="214313" y="1757363"/>
            <a:ext cx="28575" cy="685800"/>
          </a:xfrm>
          <a:prstGeom prst="rect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2" name="Text 9"/>
          <p:cNvSpPr/>
          <p:nvPr/>
        </p:nvSpPr>
        <p:spPr>
          <a:xfrm>
            <a:off x="321469" y="1828800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Patterns Drive Efficiency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321469" y="2028825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Pyramid and Testing Trophy provide frameworks for balancing test types, with shift-left testing reducing costs and improving quality.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14313" y="2528888"/>
            <a:ext cx="4129088" cy="685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5" name="Shape 12"/>
          <p:cNvSpPr/>
          <p:nvPr/>
        </p:nvSpPr>
        <p:spPr>
          <a:xfrm>
            <a:off x="214313" y="2528888"/>
            <a:ext cx="28575" cy="685800"/>
          </a:xfrm>
          <a:prstGeom prst="rect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6" name="Text 13"/>
          <p:cNvSpPr/>
          <p:nvPr/>
        </p:nvSpPr>
        <p:spPr>
          <a:xfrm>
            <a:off x="321469" y="2600325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Strategy is Critical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321469" y="2800350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Ephemeral environments, mocks/stubs, and proper data management ensure consistent, isolated, and efficient testing.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214313" y="3300413"/>
            <a:ext cx="4129088" cy="685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9" name="Shape 16"/>
          <p:cNvSpPr/>
          <p:nvPr/>
        </p:nvSpPr>
        <p:spPr>
          <a:xfrm>
            <a:off x="214313" y="3300413"/>
            <a:ext cx="28575" cy="685800"/>
          </a:xfrm>
          <a:prstGeom prst="rect">
            <a:avLst/>
          </a:prstGeom>
          <a:solidFill>
            <a:srgbClr val="EA433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0" name="Text 17"/>
          <p:cNvSpPr/>
          <p:nvPr/>
        </p:nvSpPr>
        <p:spPr>
          <a:xfrm>
            <a:off x="321469" y="3371850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 Integration is Non-negotiable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321469" y="3571875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 feedback loops and quality gates in CI/CD pipelines are essential for maintaining quality in cloud systems.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214313" y="4071938"/>
            <a:ext cx="4129088" cy="685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3" name="Shape 20"/>
          <p:cNvSpPr/>
          <p:nvPr/>
        </p:nvSpPr>
        <p:spPr>
          <a:xfrm>
            <a:off x="214313" y="4071938"/>
            <a:ext cx="28575" cy="685800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4" name="Text 21"/>
          <p:cNvSpPr/>
          <p:nvPr/>
        </p:nvSpPr>
        <p:spPr>
          <a:xfrm>
            <a:off x="321469" y="4143375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 Selection is Ecosystem-Dependent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321469" y="4343400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tools should be selected based on specific ecosystem needs (JavaScript/Angular, C#/.NET) and integration capabilities.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557213"/>
            <a:ext cx="3571875" cy="200025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572000" y="2728913"/>
            <a:ext cx="43576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Recommendations</a:t>
            </a:r>
            <a:endParaRPr lang="en-US" sz="1350" dirty="0"/>
          </a:p>
        </p:txBody>
      </p:sp>
      <p:sp>
        <p:nvSpPr>
          <p:cNvPr id="28" name="Shape 24"/>
          <p:cNvSpPr/>
          <p:nvPr/>
        </p:nvSpPr>
        <p:spPr>
          <a:xfrm>
            <a:off x="4572000" y="3043238"/>
            <a:ext cx="257175" cy="257175"/>
          </a:xfrm>
          <a:prstGeom prst="ellipse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3114675"/>
            <a:ext cx="114300" cy="114300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4936331" y="3050381"/>
            <a:ext cx="1842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Adopt a Layered Testing Strategy</a:t>
            </a:r>
            <a:endParaRPr lang="en-US" sz="837" dirty="0"/>
          </a:p>
        </p:txBody>
      </p:sp>
      <p:sp>
        <p:nvSpPr>
          <p:cNvPr id="31" name="Text 26"/>
          <p:cNvSpPr/>
          <p:nvPr/>
        </p:nvSpPr>
        <p:spPr>
          <a:xfrm>
            <a:off x="4936331" y="3214688"/>
            <a:ext cx="399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a balanced approach based on the Test Pyramid or Testing Trophy, tailored to your specific application architecture.</a:t>
            </a:r>
            <a:endParaRPr lang="en-US" sz="837" dirty="0"/>
          </a:p>
        </p:txBody>
      </p:sp>
      <p:sp>
        <p:nvSpPr>
          <p:cNvPr id="32" name="Shape 27"/>
          <p:cNvSpPr/>
          <p:nvPr/>
        </p:nvSpPr>
        <p:spPr>
          <a:xfrm>
            <a:off x="4572000" y="3664744"/>
            <a:ext cx="257175" cy="257175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0" y="3736181"/>
            <a:ext cx="142875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36331" y="3671888"/>
            <a:ext cx="1918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 in Ephemeral Environments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936331" y="3836194"/>
            <a:ext cx="399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Utilize containerization and infrastructure-as-code to create consistent, isolated test environments that mirror production.</a:t>
            </a:r>
            <a:endParaRPr lang="en-US" sz="837" dirty="0"/>
          </a:p>
        </p:txBody>
      </p:sp>
      <p:sp>
        <p:nvSpPr>
          <p:cNvPr id="36" name="Shape 30"/>
          <p:cNvSpPr/>
          <p:nvPr/>
        </p:nvSpPr>
        <p:spPr>
          <a:xfrm>
            <a:off x="4572000" y="4286250"/>
            <a:ext cx="257175" cy="257175"/>
          </a:xfrm>
          <a:prstGeom prst="ellipse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50" y="4357688"/>
            <a:ext cx="142875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36331" y="4293394"/>
            <a:ext cx="14730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Testing in CI/CD</a:t>
            </a:r>
            <a:endParaRPr lang="en-US" sz="837" dirty="0"/>
          </a:p>
        </p:txBody>
      </p:sp>
      <p:sp>
        <p:nvSpPr>
          <p:cNvPr id="39" name="Text 32"/>
          <p:cNvSpPr/>
          <p:nvPr/>
        </p:nvSpPr>
        <p:spPr>
          <a:xfrm>
            <a:off x="4936331" y="4457700"/>
            <a:ext cx="399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comprehensive testing into CI/CD pipelines with appropriate quality gates at each stage.</a:t>
            </a:r>
            <a:endParaRPr lang="en-US" sz="837" dirty="0"/>
          </a:p>
        </p:txBody>
      </p:sp>
      <p:sp>
        <p:nvSpPr>
          <p:cNvPr id="40" name="Shape 33"/>
          <p:cNvSpPr/>
          <p:nvPr/>
        </p:nvSpPr>
        <p:spPr>
          <a:xfrm>
            <a:off x="4572000" y="4907756"/>
            <a:ext cx="257175" cy="257175"/>
          </a:xfrm>
          <a:prstGeom prst="ellipse">
            <a:avLst/>
          </a:prstGeom>
          <a:solidFill>
            <a:srgbClr val="EA433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38" y="4979194"/>
            <a:ext cx="114300" cy="114300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4936331" y="4914900"/>
            <a:ext cx="19904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and Improve Continuously</a:t>
            </a:r>
            <a:endParaRPr lang="en-US" sz="837" dirty="0"/>
          </a:p>
        </p:txBody>
      </p:sp>
      <p:sp>
        <p:nvSpPr>
          <p:cNvPr id="43" name="Text 35"/>
          <p:cNvSpPr/>
          <p:nvPr/>
        </p:nvSpPr>
        <p:spPr>
          <a:xfrm>
            <a:off x="4936331" y="5079206"/>
            <a:ext cx="399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Track key testing metrics and establish feedback loops for ongoing improvement of testing processes.</a:t>
            </a:r>
            <a:endParaRPr lang="en-US" sz="837" dirty="0"/>
          </a:p>
        </p:txBody>
      </p:sp>
      <p:sp>
        <p:nvSpPr>
          <p:cNvPr id="44" name="Text 36"/>
          <p:cNvSpPr/>
          <p:nvPr/>
        </p:nvSpPr>
        <p:spPr>
          <a:xfrm>
            <a:off x="142875" y="5500688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45" name="Text 37"/>
          <p:cNvSpPr/>
          <p:nvPr/>
        </p:nvSpPr>
        <p:spPr>
          <a:xfrm>
            <a:off x="8870361" y="5500688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57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Key Test Types for Cloud Systems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Test Types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350044" y="985838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 Testing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50044" y="1214438"/>
            <a:ext cx="399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individual components in isolation; essential for early bug detection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350044" y="1643063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 Testing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50044" y="1871663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modules with immediate dependencies; crucial for microservices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350044" y="2128838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Testing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50044" y="2357438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Verifying interactions between services; addresses interface issues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50044" y="2614613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 (E2E) Testing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50044" y="2843213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Simulating complete user flows; validates entire system functionality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350044" y="3100388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Testing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350044" y="3328988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interfaces directly; paramount for microservices communication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50044" y="3586163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Testing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50044" y="3814763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Evaluating system under various loads; optimizes resource consumption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350044" y="4071938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Testing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50044" y="4300538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Identifying vulnerabilities; critical for shared responsibility model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350044" y="4557713"/>
            <a:ext cx="39933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Accessibility Testing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350044" y="4786313"/>
            <a:ext cx="3993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Ensuring usability for all users; important for public-facing applications</a:t>
            </a:r>
            <a:endParaRPr lang="en-US" sz="837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4572000" y="2871788"/>
            <a:ext cx="4357688" cy="18573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4" name="Text 20"/>
          <p:cNvSpPr/>
          <p:nvPr/>
        </p:nvSpPr>
        <p:spPr>
          <a:xfrm>
            <a:off x="4686300" y="298608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Considerations</a:t>
            </a:r>
            <a:endParaRPr lang="en-US" sz="1350" dirty="0"/>
          </a:p>
        </p:txBody>
      </p:sp>
      <p:sp>
        <p:nvSpPr>
          <p:cNvPr id="25" name="Text 21"/>
          <p:cNvSpPr/>
          <p:nvPr/>
        </p:nvSpPr>
        <p:spPr>
          <a:xfrm>
            <a:off x="4857750" y="3307556"/>
            <a:ext cx="10851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Distributed Nature: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5942930" y="3307556"/>
            <a:ext cx="2792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Tests must account for network latency and failures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4857750" y="3536156"/>
            <a:ext cx="598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Scalability: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5455900" y="3536156"/>
            <a:ext cx="26232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Tests should verify behavior under varying loads</a:t>
            </a:r>
            <a:endParaRPr lang="en-US" sz="837" dirty="0"/>
          </a:p>
        </p:txBody>
      </p:sp>
      <p:sp>
        <p:nvSpPr>
          <p:cNvPr id="29" name="Text 25"/>
          <p:cNvSpPr/>
          <p:nvPr/>
        </p:nvSpPr>
        <p:spPr>
          <a:xfrm>
            <a:off x="4857750" y="3764756"/>
            <a:ext cx="784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Statelessness: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5641972" y="3764756"/>
            <a:ext cx="30216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Services should be tested for proper state management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4857750" y="3993356"/>
            <a:ext cx="9935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Consistency: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5851261" y="3993356"/>
            <a:ext cx="25119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Tests must verify data integrity across services</a:t>
            </a:r>
            <a:endParaRPr lang="en-US" sz="837" dirty="0"/>
          </a:p>
        </p:txBody>
      </p:sp>
      <p:sp>
        <p:nvSpPr>
          <p:cNvPr id="33" name="Text 29"/>
          <p:cNvSpPr/>
          <p:nvPr/>
        </p:nvSpPr>
        <p:spPr>
          <a:xfrm>
            <a:off x="4857750" y="4221956"/>
            <a:ext cx="590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Resilience: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5447779" y="4221956"/>
            <a:ext cx="26376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Tests should verify system recovery from failures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857750" y="4450556"/>
            <a:ext cx="10357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Optimization:</a:t>
            </a:r>
            <a:endParaRPr lang="en-US" sz="837" dirty="0"/>
          </a:p>
        </p:txBody>
      </p:sp>
      <p:sp>
        <p:nvSpPr>
          <p:cNvPr id="36" name="Text 32"/>
          <p:cNvSpPr/>
          <p:nvPr/>
        </p:nvSpPr>
        <p:spPr>
          <a:xfrm>
            <a:off x="5893538" y="4450556"/>
            <a:ext cx="21043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Tests should be designed for efficiency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142875" y="5014913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8935743" y="501491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935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 Strategy Patterns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Testing Approaches</a:t>
            </a:r>
            <a:endParaRPr lang="en-US" sz="1688" dirty="0"/>
          </a:p>
        </p:txBody>
      </p:sp>
      <p:sp>
        <p:nvSpPr>
          <p:cNvPr id="6" name="Shape 3"/>
          <p:cNvSpPr/>
          <p:nvPr/>
        </p:nvSpPr>
        <p:spPr>
          <a:xfrm>
            <a:off x="214313" y="985838"/>
            <a:ext cx="4129088" cy="9144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7" name="Shape 4"/>
          <p:cNvSpPr/>
          <p:nvPr/>
        </p:nvSpPr>
        <p:spPr>
          <a:xfrm>
            <a:off x="214313" y="985838"/>
            <a:ext cx="28575" cy="914400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321469" y="1071563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Pyramid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21469" y="1300163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Hierarchical approach with many unit tests (base), fewer integration tests (middle), and minimal E2E tests (top). Optimizes for speed and cost-efficiency.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14313" y="2007394"/>
            <a:ext cx="4129088" cy="9144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Shape 8"/>
          <p:cNvSpPr/>
          <p:nvPr/>
        </p:nvSpPr>
        <p:spPr>
          <a:xfrm>
            <a:off x="214313" y="2007394"/>
            <a:ext cx="28575" cy="914400"/>
          </a:xfrm>
          <a:prstGeom prst="rect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2" name="Text 9"/>
          <p:cNvSpPr/>
          <p:nvPr/>
        </p:nvSpPr>
        <p:spPr>
          <a:xfrm>
            <a:off x="321469" y="2093119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Trophy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21469" y="2321719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approach emphasizing static analysis (base), unit tests, integration tests (largest portion), and fewer E2E tests. Prioritizes ROI and developer experience.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14313" y="3028950"/>
            <a:ext cx="4129088" cy="7429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5" name="Shape 12"/>
          <p:cNvSpPr/>
          <p:nvPr/>
        </p:nvSpPr>
        <p:spPr>
          <a:xfrm>
            <a:off x="214313" y="3028950"/>
            <a:ext cx="28575" cy="742950"/>
          </a:xfrm>
          <a:prstGeom prst="rect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6" name="Text 13"/>
          <p:cNvSpPr/>
          <p:nvPr/>
        </p:nvSpPr>
        <p:spPr>
          <a:xfrm>
            <a:off x="321469" y="3114675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Shift-Left Testing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21469" y="3343275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Moving testing earlier in development lifecycle. Detects defects earlier, improves collaboration, and reduces rework costs.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214313" y="3879056"/>
            <a:ext cx="4129088" cy="7429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9" name="Shape 16"/>
          <p:cNvSpPr/>
          <p:nvPr/>
        </p:nvSpPr>
        <p:spPr>
          <a:xfrm>
            <a:off x="214313" y="3879056"/>
            <a:ext cx="28575" cy="742950"/>
          </a:xfrm>
          <a:prstGeom prst="rect">
            <a:avLst/>
          </a:prstGeom>
          <a:solidFill>
            <a:srgbClr val="EA433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0" name="Text 17"/>
          <p:cNvSpPr/>
          <p:nvPr/>
        </p:nvSpPr>
        <p:spPr>
          <a:xfrm>
            <a:off x="321469" y="3964781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Virtualization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321469" y="4193381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Simulating dependent components for testing. Reduces dependencies, enables parallel development, and speeds up test execution.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214313" y="4729163"/>
            <a:ext cx="4129088" cy="7429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3" name="Shape 20"/>
          <p:cNvSpPr/>
          <p:nvPr/>
        </p:nvSpPr>
        <p:spPr>
          <a:xfrm>
            <a:off x="214313" y="4729163"/>
            <a:ext cx="28575" cy="742950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4" name="Text 21"/>
          <p:cNvSpPr/>
          <p:nvPr/>
        </p:nvSpPr>
        <p:spPr>
          <a:xfrm>
            <a:off x="321469" y="4814888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 Testing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321469" y="5043488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Verifying API contracts between services. Prevents integration issues, allows independent deployment, and provides fast feedback.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4572000" y="2871788"/>
            <a:ext cx="4357688" cy="17430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8" name="Text 24"/>
          <p:cNvSpPr/>
          <p:nvPr/>
        </p:nvSpPr>
        <p:spPr>
          <a:xfrm>
            <a:off x="4686300" y="298608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Strategy Selection Factors</a:t>
            </a:r>
            <a:endParaRPr lang="en-US" sz="1350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3328988"/>
            <a:ext cx="142875" cy="114300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4916044" y="3307556"/>
            <a:ext cx="1386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Architecture:</a:t>
            </a:r>
            <a:endParaRPr lang="en-US" sz="837" dirty="0"/>
          </a:p>
        </p:txBody>
      </p:sp>
      <p:sp>
        <p:nvSpPr>
          <p:cNvPr id="31" name="Text 26"/>
          <p:cNvSpPr/>
          <p:nvPr/>
        </p:nvSpPr>
        <p:spPr>
          <a:xfrm>
            <a:off x="6302518" y="3307556"/>
            <a:ext cx="23321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Microservices benefit from contract testing</a:t>
            </a:r>
            <a:endParaRPr lang="en-US" sz="837" dirty="0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3586163"/>
            <a:ext cx="142875" cy="11430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4916044" y="3564731"/>
            <a:ext cx="886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Structure: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5802790" y="3564731"/>
            <a:ext cx="26256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Distributed teams need clear testing boundaries</a:t>
            </a:r>
            <a:endParaRPr lang="en-US" sz="837" dirty="0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3843338"/>
            <a:ext cx="114300" cy="114300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4887469" y="3821906"/>
            <a:ext cx="10710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Release Frequency:</a:t>
            </a:r>
            <a:endParaRPr lang="en-US" sz="837" dirty="0"/>
          </a:p>
        </p:txBody>
      </p:sp>
      <p:sp>
        <p:nvSpPr>
          <p:cNvPr id="37" name="Text 30"/>
          <p:cNvSpPr/>
          <p:nvPr/>
        </p:nvSpPr>
        <p:spPr>
          <a:xfrm>
            <a:off x="5958474" y="3821906"/>
            <a:ext cx="22613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Frequent releases need automation focus</a:t>
            </a:r>
            <a:endParaRPr lang="en-US" sz="837" dirty="0"/>
          </a:p>
        </p:txBody>
      </p:sp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4100513"/>
            <a:ext cx="114300" cy="114300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4887469" y="4079081"/>
            <a:ext cx="6547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Risk Profile: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542183" y="4079081"/>
            <a:ext cx="24169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Critical systems need comprehensive testing</a:t>
            </a:r>
            <a:endParaRPr lang="en-US" sz="837" dirty="0"/>
          </a:p>
        </p:txBody>
      </p:sp>
      <p:pic>
        <p:nvPicPr>
          <p:cNvPr id="4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4357688"/>
            <a:ext cx="71438" cy="114300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4844607" y="4336256"/>
            <a:ext cx="12152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 Constraints:</a:t>
            </a:r>
            <a:endParaRPr lang="en-US" sz="837" dirty="0"/>
          </a:p>
        </p:txBody>
      </p:sp>
      <p:sp>
        <p:nvSpPr>
          <p:cNvPr id="43" name="Text 34"/>
          <p:cNvSpPr/>
          <p:nvPr/>
        </p:nvSpPr>
        <p:spPr>
          <a:xfrm>
            <a:off x="6059853" y="4336256"/>
            <a:ext cx="25186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Limited resources need strategic test selection</a:t>
            </a:r>
            <a:endParaRPr lang="en-US" sz="837" dirty="0"/>
          </a:p>
        </p:txBody>
      </p:sp>
      <p:sp>
        <p:nvSpPr>
          <p:cNvPr id="44" name="Text 35"/>
          <p:cNvSpPr/>
          <p:nvPr/>
        </p:nvSpPr>
        <p:spPr>
          <a:xfrm>
            <a:off x="142875" y="5550694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45" name="Text 36"/>
          <p:cNvSpPr/>
          <p:nvPr/>
        </p:nvSpPr>
        <p:spPr>
          <a:xfrm>
            <a:off x="8935743" y="5550694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006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Environment Strategies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Testing Environments</a:t>
            </a:r>
            <a:endParaRPr lang="en-US" sz="1688" dirty="0"/>
          </a:p>
        </p:txBody>
      </p:sp>
      <p:sp>
        <p:nvSpPr>
          <p:cNvPr id="6" name="Shape 3"/>
          <p:cNvSpPr/>
          <p:nvPr/>
        </p:nvSpPr>
        <p:spPr>
          <a:xfrm>
            <a:off x="214313" y="985838"/>
            <a:ext cx="4129088" cy="118407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7" name="Shape 4"/>
          <p:cNvSpPr/>
          <p:nvPr/>
        </p:nvSpPr>
        <p:spPr>
          <a:xfrm>
            <a:off x="214313" y="985838"/>
            <a:ext cx="28575" cy="1184077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321469" y="1071563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Ephemeral Test Environments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21469" y="1300163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Short-lived, isolated, and disposable deployments created for specific purposes and automatically destroyed afterward. Essential for modern CI/CD pipelines.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321469" y="1884164"/>
            <a:ext cx="464427" cy="171450"/>
          </a:xfrm>
          <a:prstGeom prst="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1" name="Text 8"/>
          <p:cNvSpPr/>
          <p:nvPr/>
        </p:nvSpPr>
        <p:spPr>
          <a:xfrm>
            <a:off x="321469" y="1884164"/>
            <a:ext cx="464427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Isolation</a:t>
            </a:r>
            <a:endParaRPr lang="en-US" sz="628" dirty="0"/>
          </a:p>
        </p:txBody>
      </p:sp>
      <p:sp>
        <p:nvSpPr>
          <p:cNvPr id="12" name="Shape 9"/>
          <p:cNvSpPr/>
          <p:nvPr/>
        </p:nvSpPr>
        <p:spPr>
          <a:xfrm>
            <a:off x="872765" y="1884164"/>
            <a:ext cx="716970" cy="171450"/>
          </a:xfrm>
          <a:prstGeom prst="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3" name="Text 10"/>
          <p:cNvSpPr/>
          <p:nvPr/>
        </p:nvSpPr>
        <p:spPr>
          <a:xfrm>
            <a:off x="872765" y="1884164"/>
            <a:ext cx="716970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Reproducibility</a:t>
            </a:r>
            <a:endParaRPr lang="en-US" sz="628" dirty="0"/>
          </a:p>
        </p:txBody>
      </p:sp>
      <p:sp>
        <p:nvSpPr>
          <p:cNvPr id="14" name="Shape 11"/>
          <p:cNvSpPr/>
          <p:nvPr/>
        </p:nvSpPr>
        <p:spPr>
          <a:xfrm>
            <a:off x="1676605" y="1884164"/>
            <a:ext cx="661746" cy="171450"/>
          </a:xfrm>
          <a:prstGeom prst="rect">
            <a:avLst/>
          </a:prstGeom>
          <a:solidFill>
            <a:srgbClr val="DBEAFE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5" name="Text 12"/>
          <p:cNvSpPr/>
          <p:nvPr/>
        </p:nvSpPr>
        <p:spPr>
          <a:xfrm>
            <a:off x="1676605" y="1884164"/>
            <a:ext cx="661746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628" dirty="0"/>
          </a:p>
        </p:txBody>
      </p:sp>
      <p:sp>
        <p:nvSpPr>
          <p:cNvPr id="16" name="Shape 13"/>
          <p:cNvSpPr/>
          <p:nvPr/>
        </p:nvSpPr>
        <p:spPr>
          <a:xfrm>
            <a:off x="214313" y="2277070"/>
            <a:ext cx="4129088" cy="118407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7" name="Shape 14"/>
          <p:cNvSpPr/>
          <p:nvPr/>
        </p:nvSpPr>
        <p:spPr>
          <a:xfrm>
            <a:off x="214313" y="2277070"/>
            <a:ext cx="28575" cy="1184077"/>
          </a:xfrm>
          <a:prstGeom prst="rect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8" name="Text 15"/>
          <p:cNvSpPr/>
          <p:nvPr/>
        </p:nvSpPr>
        <p:spPr>
          <a:xfrm>
            <a:off x="321469" y="2362795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Mocks and Stubs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21469" y="2591395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doubles that simulate the behavior of dependencies during testing. Stubs provide canned answers, while mocks verify interactions and expectations.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321469" y="3175397"/>
            <a:ext cx="363522" cy="171450"/>
          </a:xfrm>
          <a:prstGeom prst="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1" name="Text 18"/>
          <p:cNvSpPr/>
          <p:nvPr/>
        </p:nvSpPr>
        <p:spPr>
          <a:xfrm>
            <a:off x="321469" y="3175397"/>
            <a:ext cx="402464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Speed</a:t>
            </a:r>
            <a:endParaRPr lang="en-US" sz="628" dirty="0"/>
          </a:p>
        </p:txBody>
      </p:sp>
      <p:sp>
        <p:nvSpPr>
          <p:cNvPr id="22" name="Shape 19"/>
          <p:cNvSpPr/>
          <p:nvPr/>
        </p:nvSpPr>
        <p:spPr>
          <a:xfrm>
            <a:off x="867952" y="3176622"/>
            <a:ext cx="411966" cy="171450"/>
          </a:xfrm>
          <a:prstGeom prst="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3" name="Text 20"/>
          <p:cNvSpPr/>
          <p:nvPr/>
        </p:nvSpPr>
        <p:spPr>
          <a:xfrm>
            <a:off x="838233" y="3186061"/>
            <a:ext cx="446848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</a:t>
            </a:r>
            <a:endParaRPr lang="en-US" sz="628" dirty="0"/>
          </a:p>
        </p:txBody>
      </p:sp>
      <p:sp>
        <p:nvSpPr>
          <p:cNvPr id="24" name="Shape 21"/>
          <p:cNvSpPr/>
          <p:nvPr/>
        </p:nvSpPr>
        <p:spPr>
          <a:xfrm>
            <a:off x="1502908" y="3170652"/>
            <a:ext cx="464427" cy="171450"/>
          </a:xfrm>
          <a:prstGeom prst="rect">
            <a:avLst/>
          </a:prstGeom>
          <a:solidFill>
            <a:srgbClr val="D1FAE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5" name="Text 22"/>
          <p:cNvSpPr/>
          <p:nvPr/>
        </p:nvSpPr>
        <p:spPr>
          <a:xfrm>
            <a:off x="1501182" y="3175397"/>
            <a:ext cx="464427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065F4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Isolation</a:t>
            </a:r>
            <a:endParaRPr lang="en-US" sz="628" dirty="0"/>
          </a:p>
        </p:txBody>
      </p:sp>
      <p:sp>
        <p:nvSpPr>
          <p:cNvPr id="26" name="Shape 23"/>
          <p:cNvSpPr/>
          <p:nvPr/>
        </p:nvSpPr>
        <p:spPr>
          <a:xfrm>
            <a:off x="214313" y="3568303"/>
            <a:ext cx="4129088" cy="118407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7" name="Shape 24"/>
          <p:cNvSpPr/>
          <p:nvPr/>
        </p:nvSpPr>
        <p:spPr>
          <a:xfrm>
            <a:off x="214313" y="3568303"/>
            <a:ext cx="28575" cy="1184077"/>
          </a:xfrm>
          <a:prstGeom prst="rect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8" name="Text 25"/>
          <p:cNvSpPr/>
          <p:nvPr/>
        </p:nvSpPr>
        <p:spPr>
          <a:xfrm>
            <a:off x="321469" y="3654028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Seeding and Anonymization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321469" y="3882628"/>
            <a:ext cx="39147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Populating test environments with relevant data (seeding) and protecting sensitive information (anonymization) to ensure consistent, compliant testing.</a:t>
            </a:r>
            <a:endParaRPr lang="en-US" sz="837" dirty="0"/>
          </a:p>
        </p:txBody>
      </p:sp>
      <p:sp>
        <p:nvSpPr>
          <p:cNvPr id="30" name="Shape 27"/>
          <p:cNvSpPr/>
          <p:nvPr/>
        </p:nvSpPr>
        <p:spPr>
          <a:xfrm>
            <a:off x="321469" y="4466630"/>
            <a:ext cx="716970" cy="171450"/>
          </a:xfrm>
          <a:prstGeom prst="rect">
            <a:avLst/>
          </a:prstGeom>
          <a:solidFill>
            <a:srgbClr val="FEF3C7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1" name="Text 28"/>
          <p:cNvSpPr/>
          <p:nvPr/>
        </p:nvSpPr>
        <p:spPr>
          <a:xfrm>
            <a:off x="321469" y="4466630"/>
            <a:ext cx="716970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Reproducibility</a:t>
            </a:r>
            <a:endParaRPr lang="en-US" sz="628" dirty="0"/>
          </a:p>
        </p:txBody>
      </p:sp>
      <p:sp>
        <p:nvSpPr>
          <p:cNvPr id="32" name="Shape 29"/>
          <p:cNvSpPr/>
          <p:nvPr/>
        </p:nvSpPr>
        <p:spPr>
          <a:xfrm>
            <a:off x="1125308" y="4466630"/>
            <a:ext cx="588020" cy="171450"/>
          </a:xfrm>
          <a:prstGeom prst="rect">
            <a:avLst/>
          </a:prstGeom>
          <a:solidFill>
            <a:srgbClr val="FEF3C7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3" name="Text 30"/>
          <p:cNvSpPr/>
          <p:nvPr/>
        </p:nvSpPr>
        <p:spPr>
          <a:xfrm>
            <a:off x="1125308" y="4466630"/>
            <a:ext cx="588020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</a:t>
            </a:r>
            <a:endParaRPr lang="en-US" sz="628" dirty="0"/>
          </a:p>
        </p:txBody>
      </p:sp>
      <p:sp>
        <p:nvSpPr>
          <p:cNvPr id="34" name="Shape 31"/>
          <p:cNvSpPr/>
          <p:nvPr/>
        </p:nvSpPr>
        <p:spPr>
          <a:xfrm>
            <a:off x="1800197" y="4466630"/>
            <a:ext cx="429518" cy="171450"/>
          </a:xfrm>
          <a:prstGeom prst="rect">
            <a:avLst/>
          </a:prstGeom>
          <a:solidFill>
            <a:srgbClr val="FEF3C7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5" name="Text 32"/>
          <p:cNvSpPr/>
          <p:nvPr/>
        </p:nvSpPr>
        <p:spPr>
          <a:xfrm>
            <a:off x="1800197" y="4466630"/>
            <a:ext cx="429518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marL="0" indent="0">
              <a:buNone/>
            </a:pPr>
            <a:r>
              <a:rPr lang="en-US" sz="628" dirty="0">
                <a:solidFill>
                  <a:srgbClr val="92400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Realism</a:t>
            </a:r>
            <a:endParaRPr lang="en-US" sz="628" dirty="0"/>
          </a:p>
        </p:txBody>
      </p:sp>
      <p:pic>
        <p:nvPicPr>
          <p:cNvPr id="3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37" name="Shape 33"/>
          <p:cNvSpPr/>
          <p:nvPr/>
        </p:nvSpPr>
        <p:spPr>
          <a:xfrm>
            <a:off x="4572000" y="2871788"/>
            <a:ext cx="4357688" cy="23145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8" name="Text 34"/>
          <p:cNvSpPr/>
          <p:nvPr/>
        </p:nvSpPr>
        <p:spPr>
          <a:xfrm>
            <a:off x="4686300" y="298608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Best Practices</a:t>
            </a:r>
            <a:endParaRPr lang="en-US" sz="1350" dirty="0"/>
          </a:p>
        </p:txBody>
      </p:sp>
      <p:pic>
        <p:nvPicPr>
          <p:cNvPr id="3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3328988"/>
            <a:ext cx="114300" cy="114300"/>
          </a:xfrm>
          <a:prstGeom prst="rect">
            <a:avLst/>
          </a:prstGeom>
        </p:spPr>
      </p:pic>
      <p:sp>
        <p:nvSpPr>
          <p:cNvPr id="40" name="Text 35"/>
          <p:cNvSpPr/>
          <p:nvPr/>
        </p:nvSpPr>
        <p:spPr>
          <a:xfrm>
            <a:off x="4857750" y="3307556"/>
            <a:ext cx="9622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Containerization:</a:t>
            </a:r>
            <a:endParaRPr lang="en-US" sz="837" dirty="0"/>
          </a:p>
        </p:txBody>
      </p:sp>
      <p:sp>
        <p:nvSpPr>
          <p:cNvPr id="41" name="Text 36"/>
          <p:cNvSpPr/>
          <p:nvPr/>
        </p:nvSpPr>
        <p:spPr>
          <a:xfrm>
            <a:off x="5819952" y="3307556"/>
            <a:ext cx="27755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Docker and Kubernetes for consistent, isolated </a:t>
            </a:r>
            <a:endParaRPr lang="en-US" sz="837" dirty="0"/>
          </a:p>
        </p:txBody>
      </p:sp>
      <p:sp>
        <p:nvSpPr>
          <p:cNvPr id="42" name="Text 37"/>
          <p:cNvSpPr/>
          <p:nvPr/>
        </p:nvSpPr>
        <p:spPr>
          <a:xfrm>
            <a:off x="4857750" y="3479006"/>
            <a:ext cx="745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environments</a:t>
            </a:r>
            <a:endParaRPr lang="en-US" sz="837" dirty="0"/>
          </a:p>
        </p:txBody>
      </p:sp>
      <p:pic>
        <p:nvPicPr>
          <p:cNvPr id="4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3729038"/>
            <a:ext cx="100013" cy="114300"/>
          </a:xfrm>
          <a:prstGeom prst="rect">
            <a:avLst/>
          </a:prstGeom>
        </p:spPr>
      </p:pic>
      <p:sp>
        <p:nvSpPr>
          <p:cNvPr id="44" name="Text 38"/>
          <p:cNvSpPr/>
          <p:nvPr/>
        </p:nvSpPr>
        <p:spPr>
          <a:xfrm>
            <a:off x="4843463" y="3707606"/>
            <a:ext cx="12857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Infrastructure as Code: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6129226" y="3707606"/>
            <a:ext cx="21967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Define environments using Terraform or 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843463" y="3879056"/>
            <a:ext cx="8690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CloudFormation</a:t>
            </a:r>
            <a:endParaRPr lang="en-US" sz="837" dirty="0"/>
          </a:p>
        </p:txBody>
      </p:sp>
      <p:pic>
        <p:nvPicPr>
          <p:cNvPr id="4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4129088"/>
            <a:ext cx="100013" cy="114300"/>
          </a:xfrm>
          <a:prstGeom prst="rect">
            <a:avLst/>
          </a:prstGeom>
        </p:spPr>
      </p:pic>
      <p:sp>
        <p:nvSpPr>
          <p:cNvPr id="48" name="Text 41"/>
          <p:cNvSpPr/>
          <p:nvPr/>
        </p:nvSpPr>
        <p:spPr>
          <a:xfrm>
            <a:off x="4843463" y="4107656"/>
            <a:ext cx="13360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Management:</a:t>
            </a:r>
            <a:endParaRPr lang="en-US" sz="837" dirty="0"/>
          </a:p>
        </p:txBody>
      </p:sp>
      <p:sp>
        <p:nvSpPr>
          <p:cNvPr id="49" name="Text 42"/>
          <p:cNvSpPr/>
          <p:nvPr/>
        </p:nvSpPr>
        <p:spPr>
          <a:xfrm>
            <a:off x="6179539" y="4107656"/>
            <a:ext cx="24862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automated reset mechanisms and </a:t>
            </a:r>
            <a:endParaRPr lang="en-US" sz="837" dirty="0"/>
          </a:p>
        </p:txBody>
      </p:sp>
      <p:sp>
        <p:nvSpPr>
          <p:cNvPr id="50" name="Text 43"/>
          <p:cNvSpPr/>
          <p:nvPr/>
        </p:nvSpPr>
        <p:spPr>
          <a:xfrm>
            <a:off x="4843463" y="4279106"/>
            <a:ext cx="8067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seeding scripts</a:t>
            </a:r>
            <a:endParaRPr lang="en-US" sz="837" dirty="0"/>
          </a:p>
        </p:txBody>
      </p:sp>
      <p:pic>
        <p:nvPicPr>
          <p:cNvPr id="5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4529138"/>
            <a:ext cx="114300" cy="114300"/>
          </a:xfrm>
          <a:prstGeom prst="rect">
            <a:avLst/>
          </a:prstGeom>
        </p:spPr>
      </p:pic>
      <p:sp>
        <p:nvSpPr>
          <p:cNvPr id="52" name="Text 44"/>
          <p:cNvSpPr/>
          <p:nvPr/>
        </p:nvSpPr>
        <p:spPr>
          <a:xfrm>
            <a:off x="4857750" y="4507706"/>
            <a:ext cx="9082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Protection: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5765983" y="4507706"/>
            <a:ext cx="25044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Apply masking, tokenization, or synthetic data </a:t>
            </a:r>
            <a:endParaRPr lang="en-US" sz="837" dirty="0"/>
          </a:p>
        </p:txBody>
      </p:sp>
      <p:sp>
        <p:nvSpPr>
          <p:cNvPr id="54" name="Text 46"/>
          <p:cNvSpPr/>
          <p:nvPr/>
        </p:nvSpPr>
        <p:spPr>
          <a:xfrm>
            <a:off x="4857750" y="4679156"/>
            <a:ext cx="5894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generation</a:t>
            </a:r>
            <a:endParaRPr lang="en-US" sz="837" dirty="0"/>
          </a:p>
        </p:txBody>
      </p:sp>
      <p:pic>
        <p:nvPicPr>
          <p:cNvPr id="5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4929188"/>
            <a:ext cx="114300" cy="114300"/>
          </a:xfrm>
          <a:prstGeom prst="rect">
            <a:avLst/>
          </a:prstGeom>
        </p:spPr>
      </p:pic>
      <p:sp>
        <p:nvSpPr>
          <p:cNvPr id="56" name="Text 47"/>
          <p:cNvSpPr/>
          <p:nvPr/>
        </p:nvSpPr>
        <p:spPr>
          <a:xfrm>
            <a:off x="4857750" y="4907756"/>
            <a:ext cx="6987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Automation:</a:t>
            </a:r>
            <a:endParaRPr lang="en-US" sz="837" dirty="0"/>
          </a:p>
        </p:txBody>
      </p:sp>
      <p:sp>
        <p:nvSpPr>
          <p:cNvPr id="57" name="Text 48"/>
          <p:cNvSpPr/>
          <p:nvPr/>
        </p:nvSpPr>
        <p:spPr>
          <a:xfrm>
            <a:off x="5556470" y="4907756"/>
            <a:ext cx="2989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Automate environment creation, testing, and teardown</a:t>
            </a:r>
            <a:endParaRPr lang="en-US" sz="837" dirty="0"/>
          </a:p>
        </p:txBody>
      </p:sp>
      <p:sp>
        <p:nvSpPr>
          <p:cNvPr id="58" name="Text 49"/>
          <p:cNvSpPr/>
          <p:nvPr/>
        </p:nvSpPr>
        <p:spPr>
          <a:xfrm>
            <a:off x="142875" y="5157788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59" name="Text 50"/>
          <p:cNvSpPr/>
          <p:nvPr/>
        </p:nvSpPr>
        <p:spPr>
          <a:xfrm>
            <a:off x="8935743" y="5157788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935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CI/CD Integration Practices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DevOps Testing Integration</a:t>
            </a:r>
            <a:endParaRPr lang="en-US" sz="1688" dirty="0"/>
          </a:p>
        </p:txBody>
      </p:sp>
      <p:sp>
        <p:nvSpPr>
          <p:cNvPr id="6" name="Shape 3"/>
          <p:cNvSpPr/>
          <p:nvPr/>
        </p:nvSpPr>
        <p:spPr>
          <a:xfrm>
            <a:off x="214313" y="985838"/>
            <a:ext cx="4129088" cy="14859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7" name="Shape 4"/>
          <p:cNvSpPr/>
          <p:nvPr/>
        </p:nvSpPr>
        <p:spPr>
          <a:xfrm>
            <a:off x="214313" y="985838"/>
            <a:ext cx="28575" cy="1485900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" name="Text 5"/>
          <p:cNvSpPr/>
          <p:nvPr/>
        </p:nvSpPr>
        <p:spPr>
          <a:xfrm>
            <a:off x="321469" y="1071563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Feedback in Pull Requests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21469" y="1300163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 pipelines provide immediate feedback to developers, catching issues early: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492919" y="1700213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building and dependency checks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92919" y="1871663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Static code analysis and linting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492919" y="2043113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 tests execution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492919" y="2214563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 review requirements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14313" y="2578894"/>
            <a:ext cx="4129088" cy="13144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5" name="Shape 12"/>
          <p:cNvSpPr/>
          <p:nvPr/>
        </p:nvSpPr>
        <p:spPr>
          <a:xfrm>
            <a:off x="214313" y="2578894"/>
            <a:ext cx="28575" cy="1314450"/>
          </a:xfrm>
          <a:prstGeom prst="rect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6" name="Text 13"/>
          <p:cNvSpPr/>
          <p:nvPr/>
        </p:nvSpPr>
        <p:spPr>
          <a:xfrm>
            <a:off x="321469" y="2664619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Gates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21469" y="2893219"/>
            <a:ext cx="3914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Critical checkpoints enforcing quality criteria: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92919" y="3121819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Pre-merge checks (PR pipeline)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492919" y="3293269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Post-merge checks (CI pipeline)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492919" y="3464719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Deployment gates (CD pipeline)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92919" y="3636169"/>
            <a:ext cx="37433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Production readiness verification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214313" y="4064794"/>
            <a:ext cx="4129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 Optimization</a:t>
            </a:r>
            <a:endParaRPr lang="en-US" sz="1046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4364831"/>
            <a:ext cx="160734" cy="14287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446484" y="4357688"/>
            <a:ext cx="4906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Caching: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937087" y="4357688"/>
            <a:ext cx="28587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Dependency and build caching to speed up pipelines</a:t>
            </a:r>
            <a:endParaRPr lang="en-US" sz="837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4607719"/>
            <a:ext cx="142875" cy="14287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428625" y="4600575"/>
            <a:ext cx="8541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Parallelization: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1282805" y="4600575"/>
            <a:ext cx="26871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Running tests in parallel to reduce execution time</a:t>
            </a:r>
            <a:endParaRPr lang="en-US" sz="837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4850606"/>
            <a:ext cx="142875" cy="142875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28625" y="4843463"/>
            <a:ext cx="8164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Selection:</a:t>
            </a:r>
            <a:endParaRPr lang="en-US" sz="837" dirty="0"/>
          </a:p>
        </p:txBody>
      </p:sp>
      <p:sp>
        <p:nvSpPr>
          <p:cNvPr id="31" name="Text 25"/>
          <p:cNvSpPr/>
          <p:nvPr/>
        </p:nvSpPr>
        <p:spPr>
          <a:xfrm>
            <a:off x="1245077" y="4843463"/>
            <a:ext cx="2785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Running only affected tests based on code changes</a:t>
            </a:r>
            <a:endParaRPr lang="en-US" sz="837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4572000" y="2871788"/>
            <a:ext cx="4357688" cy="17430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4" name="Text 27"/>
          <p:cNvSpPr/>
          <p:nvPr/>
        </p:nvSpPr>
        <p:spPr>
          <a:xfrm>
            <a:off x="4686300" y="298608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Azure DevOps Best Practices</a:t>
            </a:r>
            <a:endParaRPr lang="en-US" sz="1350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3328988"/>
            <a:ext cx="114300" cy="114300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4887469" y="3307556"/>
            <a:ext cx="8756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Branch Policies:</a:t>
            </a:r>
            <a:endParaRPr lang="en-US" sz="837" dirty="0"/>
          </a:p>
        </p:txBody>
      </p:sp>
      <p:sp>
        <p:nvSpPr>
          <p:cNvPr id="37" name="Text 29"/>
          <p:cNvSpPr/>
          <p:nvPr/>
        </p:nvSpPr>
        <p:spPr>
          <a:xfrm>
            <a:off x="5763137" y="3307556"/>
            <a:ext cx="2349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Enforce code quality standards and reviews</a:t>
            </a:r>
            <a:endParaRPr lang="en-US" sz="837" dirty="0"/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3586163"/>
            <a:ext cx="114300" cy="114300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4887469" y="3564731"/>
            <a:ext cx="10826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 Templates:</a:t>
            </a:r>
            <a:endParaRPr lang="en-US" sz="837" dirty="0"/>
          </a:p>
        </p:txBody>
      </p:sp>
      <p:sp>
        <p:nvSpPr>
          <p:cNvPr id="40" name="Text 31"/>
          <p:cNvSpPr/>
          <p:nvPr/>
        </p:nvSpPr>
        <p:spPr>
          <a:xfrm>
            <a:off x="5970138" y="3564731"/>
            <a:ext cx="18988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Standardize testing across projects</a:t>
            </a:r>
            <a:endParaRPr lang="en-US" sz="837" dirty="0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3843338"/>
            <a:ext cx="114300" cy="114300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4887469" y="3821906"/>
            <a:ext cx="7926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Analytics: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5680146" y="3821906"/>
            <a:ext cx="2063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Track test health and trends over time</a:t>
            </a:r>
            <a:endParaRPr lang="en-US" sz="837" dirty="0"/>
          </a:p>
        </p:txBody>
      </p:sp>
      <p:pic>
        <p:nvPicPr>
          <p:cNvPr id="4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0" y="4100513"/>
            <a:ext cx="114300" cy="114300"/>
          </a:xfrm>
          <a:prstGeom prst="rect">
            <a:avLst/>
          </a:prstGeom>
        </p:spPr>
      </p:pic>
      <p:sp>
        <p:nvSpPr>
          <p:cNvPr id="45" name="Text 34"/>
          <p:cNvSpPr/>
          <p:nvPr/>
        </p:nvSpPr>
        <p:spPr>
          <a:xfrm>
            <a:off x="4887469" y="4079081"/>
            <a:ext cx="1025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Scanning:</a:t>
            </a:r>
            <a:endParaRPr lang="en-US" sz="837" dirty="0"/>
          </a:p>
        </p:txBody>
      </p:sp>
      <p:sp>
        <p:nvSpPr>
          <p:cNvPr id="46" name="Text 35"/>
          <p:cNvSpPr/>
          <p:nvPr/>
        </p:nvSpPr>
        <p:spPr>
          <a:xfrm>
            <a:off x="5912765" y="4079081"/>
            <a:ext cx="20253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Integrate security testing in pipelines</a:t>
            </a:r>
            <a:endParaRPr lang="en-US" sz="837" dirty="0"/>
          </a:p>
        </p:txBody>
      </p:sp>
      <p:pic>
        <p:nvPicPr>
          <p:cNvPr id="4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300" y="4357688"/>
            <a:ext cx="142875" cy="114300"/>
          </a:xfrm>
          <a:prstGeom prst="rect">
            <a:avLst/>
          </a:prstGeom>
        </p:spPr>
      </p:pic>
      <p:sp>
        <p:nvSpPr>
          <p:cNvPr id="48" name="Text 36"/>
          <p:cNvSpPr/>
          <p:nvPr/>
        </p:nvSpPr>
        <p:spPr>
          <a:xfrm>
            <a:off x="4916044" y="4336256"/>
            <a:ext cx="15301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Management:</a:t>
            </a:r>
            <a:endParaRPr lang="en-US" sz="837" dirty="0"/>
          </a:p>
        </p:txBody>
      </p:sp>
      <p:sp>
        <p:nvSpPr>
          <p:cNvPr id="49" name="Text 37"/>
          <p:cNvSpPr/>
          <p:nvPr/>
        </p:nvSpPr>
        <p:spPr>
          <a:xfrm>
            <a:off x="6446202" y="4336256"/>
            <a:ext cx="2206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Automate test environment provisioning</a:t>
            </a:r>
            <a:endParaRPr lang="en-US" sz="837" dirty="0"/>
          </a:p>
        </p:txBody>
      </p:sp>
      <p:sp>
        <p:nvSpPr>
          <p:cNvPr id="50" name="Text 38"/>
          <p:cNvSpPr/>
          <p:nvPr/>
        </p:nvSpPr>
        <p:spPr>
          <a:xfrm>
            <a:off x="142875" y="5050631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51" name="Text 39"/>
          <p:cNvSpPr/>
          <p:nvPr/>
        </p:nvSpPr>
        <p:spPr>
          <a:xfrm>
            <a:off x="8935743" y="5050631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Interoperability Specifics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Interoperability Considerations</a:t>
            </a:r>
            <a:endParaRPr lang="en-US" sz="1688" dirty="0"/>
          </a:p>
        </p:txBody>
      </p:sp>
      <p:sp>
        <p:nvSpPr>
          <p:cNvPr id="6" name="Shape 3"/>
          <p:cNvSpPr/>
          <p:nvPr/>
        </p:nvSpPr>
        <p:spPr>
          <a:xfrm>
            <a:off x="214313" y="985838"/>
            <a:ext cx="285750" cy="285750"/>
          </a:xfrm>
          <a:prstGeom prst="ellipse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" y="1071563"/>
            <a:ext cx="100013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7219" y="985838"/>
            <a:ext cx="37361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Versioning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607219" y="1214438"/>
            <a:ext cx="37361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versioning strategies (URI path, query parameter, header) ensure backward compatibility while allowing evolution of services.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214313" y="1671638"/>
            <a:ext cx="285750" cy="2857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1757363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7219" y="1671638"/>
            <a:ext cx="37361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Idempotency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607219" y="1900238"/>
            <a:ext cx="37361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must be designed and tested to be safely repeatable, especially for distributed transactions that may be retried.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14313" y="2357438"/>
            <a:ext cx="285750" cy="285750"/>
          </a:xfrm>
          <a:prstGeom prst="ellipse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2443163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07219" y="2357438"/>
            <a:ext cx="37361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Retries and Timeouts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607219" y="2586038"/>
            <a:ext cx="37361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Services must implement and test appropriate retry policies with exponential backoff and jitter to handle transient failures.</a:t>
            </a:r>
            <a:endParaRPr lang="en-US" sz="837" dirty="0"/>
          </a:p>
        </p:txBody>
      </p:sp>
      <p:sp>
        <p:nvSpPr>
          <p:cNvPr id="18" name="Shape 12"/>
          <p:cNvSpPr/>
          <p:nvPr/>
        </p:nvSpPr>
        <p:spPr>
          <a:xfrm>
            <a:off x="214313" y="3043238"/>
            <a:ext cx="285750" cy="285750"/>
          </a:xfrm>
          <a:prstGeom prst="ellipse">
            <a:avLst/>
          </a:prstGeom>
          <a:solidFill>
            <a:srgbClr val="EA433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94" y="3128963"/>
            <a:ext cx="128588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07219" y="3043238"/>
            <a:ext cx="37361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Limiting and Throttling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607219" y="3271838"/>
            <a:ext cx="37361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Tests must verify proper handling of rate limits, including appropriate response codes and retry-after headers.</a:t>
            </a:r>
            <a:endParaRPr lang="en-US" sz="837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4572000" y="2871788"/>
            <a:ext cx="4357688" cy="1914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4" name="Text 16"/>
          <p:cNvSpPr/>
          <p:nvPr/>
        </p:nvSpPr>
        <p:spPr>
          <a:xfrm>
            <a:off x="4686300" y="298608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Considerations</a:t>
            </a:r>
            <a:endParaRPr lang="en-US" sz="1350" dirty="0"/>
          </a:p>
        </p:txBody>
      </p:sp>
      <p:sp>
        <p:nvSpPr>
          <p:cNvPr id="25" name="Shape 17"/>
          <p:cNvSpPr/>
          <p:nvPr/>
        </p:nvSpPr>
        <p:spPr>
          <a:xfrm>
            <a:off x="4686300" y="3300413"/>
            <a:ext cx="285750" cy="285750"/>
          </a:xfrm>
          <a:prstGeom prst="ellipse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738" y="3386138"/>
            <a:ext cx="142875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079206" y="3300413"/>
            <a:ext cx="37361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Variability and Latency</a:t>
            </a:r>
            <a:endParaRPr lang="en-US" sz="1046" dirty="0"/>
          </a:p>
        </p:txBody>
      </p:sp>
      <p:sp>
        <p:nvSpPr>
          <p:cNvPr id="28" name="Text 19"/>
          <p:cNvSpPr/>
          <p:nvPr/>
        </p:nvSpPr>
        <p:spPr>
          <a:xfrm>
            <a:off x="5079206" y="3529013"/>
            <a:ext cx="37361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Tests must simulate network conditions including latency, packet loss, and jitter to ensure resilience.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4686300" y="3986213"/>
            <a:ext cx="285750" cy="2857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9169" y="4071938"/>
            <a:ext cx="100013" cy="1143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079206" y="3986213"/>
            <a:ext cx="37361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Consistency</a:t>
            </a:r>
            <a:endParaRPr lang="en-US" sz="1046" dirty="0"/>
          </a:p>
        </p:txBody>
      </p:sp>
      <p:sp>
        <p:nvSpPr>
          <p:cNvPr id="32" name="Text 22"/>
          <p:cNvSpPr/>
          <p:nvPr/>
        </p:nvSpPr>
        <p:spPr>
          <a:xfrm>
            <a:off x="5079206" y="4214813"/>
            <a:ext cx="37361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Tests must verify eventual consistency patterns and proper handling of distributed transactions.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142875" y="4900613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8935743" y="490061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09374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Tool Comparison Matrix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Tools Comparison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214313" y="985838"/>
            <a:ext cx="4129088" cy="25003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 Testing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14313" y="130730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Jest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1335881"/>
            <a:ext cx="114300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14438" y="1314450"/>
            <a:ext cx="5100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All-in-one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900" y="1335881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38775" y="1314450"/>
            <a:ext cx="12932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Slower on large projects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214313" y="153590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xUnit.net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1564481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14438" y="1543050"/>
            <a:ext cx="10332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Modern, extensible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151" y="1564481"/>
            <a:ext cx="114300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462026" y="1543050"/>
            <a:ext cx="12159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Steeper learning curve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214313" y="176450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NUnit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1793081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214438" y="1771650"/>
            <a:ext cx="648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Feature-rich</a:t>
            </a:r>
            <a:endParaRPr lang="en-US" sz="837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087" y="1793081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076962" y="1771650"/>
            <a:ext cx="7403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verbose</a:t>
            </a:r>
            <a:endParaRPr lang="en-US" sz="837" dirty="0"/>
          </a:p>
        </p:txBody>
      </p:sp>
      <p:sp>
        <p:nvSpPr>
          <p:cNvPr id="22" name="Text 13"/>
          <p:cNvSpPr/>
          <p:nvPr/>
        </p:nvSpPr>
        <p:spPr>
          <a:xfrm>
            <a:off x="214313" y="2043113"/>
            <a:ext cx="4129088" cy="25003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&amp; API Testing</a:t>
            </a:r>
            <a:endParaRPr lang="en-US" sz="1046" dirty="0"/>
          </a:p>
        </p:txBody>
      </p:sp>
      <p:sp>
        <p:nvSpPr>
          <p:cNvPr id="23" name="Text 14"/>
          <p:cNvSpPr/>
          <p:nvPr/>
        </p:nvSpPr>
        <p:spPr>
          <a:xfrm>
            <a:off x="214313" y="2364581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Postman</a:t>
            </a:r>
            <a:endParaRPr lang="en-US" sz="837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2393156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214438" y="2371725"/>
            <a:ext cx="6959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User-friendly</a:t>
            </a:r>
            <a:endParaRPr lang="en-US" sz="837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860" y="2393156"/>
            <a:ext cx="114300" cy="1143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2124735" y="2371725"/>
            <a:ext cx="10144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Resource-intensive</a:t>
            </a:r>
            <a:endParaRPr lang="en-US" sz="837" dirty="0"/>
          </a:p>
        </p:txBody>
      </p:sp>
      <p:sp>
        <p:nvSpPr>
          <p:cNvPr id="28" name="Text 17"/>
          <p:cNvSpPr/>
          <p:nvPr/>
        </p:nvSpPr>
        <p:spPr>
          <a:xfrm>
            <a:off x="214313" y="2593181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RestSharp</a:t>
            </a:r>
            <a:endParaRPr lang="en-US" sz="837" dirty="0"/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2621756"/>
            <a:ext cx="114300" cy="1143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214438" y="2600325"/>
            <a:ext cx="74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 syntax</a:t>
            </a:r>
            <a:endParaRPr lang="en-US" sz="837" dirty="0"/>
          </a:p>
        </p:txBody>
      </p:sp>
      <p:pic>
        <p:nvPicPr>
          <p:cNvPr id="31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490" y="2621756"/>
            <a:ext cx="114300" cy="114300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2171365" y="2600325"/>
            <a:ext cx="3912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GUI</a:t>
            </a:r>
            <a:endParaRPr lang="en-US" sz="837" dirty="0"/>
          </a:p>
        </p:txBody>
      </p:sp>
      <p:sp>
        <p:nvSpPr>
          <p:cNvPr id="33" name="Text 20"/>
          <p:cNvSpPr/>
          <p:nvPr/>
        </p:nvSpPr>
        <p:spPr>
          <a:xfrm>
            <a:off x="214313" y="2821781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Supertest</a:t>
            </a:r>
            <a:endParaRPr lang="en-US" sz="837" dirty="0"/>
          </a:p>
        </p:txBody>
      </p:sp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2850356"/>
            <a:ext cx="114300" cy="114300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1214438" y="2828925"/>
            <a:ext cx="5464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Fluent API</a:t>
            </a:r>
            <a:endParaRPr lang="en-US" sz="837" dirty="0"/>
          </a:p>
        </p:txBody>
      </p:sp>
      <p:pic>
        <p:nvPicPr>
          <p:cNvPr id="36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44" y="2850356"/>
            <a:ext cx="114300" cy="114300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1975219" y="2828925"/>
            <a:ext cx="9498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 ecosystem only</a:t>
            </a:r>
            <a:endParaRPr lang="en-US" sz="837" dirty="0"/>
          </a:p>
        </p:txBody>
      </p:sp>
      <p:sp>
        <p:nvSpPr>
          <p:cNvPr id="38" name="Text 23"/>
          <p:cNvSpPr/>
          <p:nvPr/>
        </p:nvSpPr>
        <p:spPr>
          <a:xfrm>
            <a:off x="214313" y="3100388"/>
            <a:ext cx="4129088" cy="25003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 (E2E) Testing</a:t>
            </a:r>
            <a:endParaRPr lang="en-US" sz="1046" dirty="0"/>
          </a:p>
        </p:txBody>
      </p:sp>
      <p:sp>
        <p:nvSpPr>
          <p:cNvPr id="39" name="Text 24"/>
          <p:cNvSpPr/>
          <p:nvPr/>
        </p:nvSpPr>
        <p:spPr>
          <a:xfrm>
            <a:off x="214313" y="342185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Cypress</a:t>
            </a:r>
            <a:endParaRPr lang="en-US" sz="837" dirty="0"/>
          </a:p>
        </p:txBody>
      </p:sp>
      <p:pic>
        <p:nvPicPr>
          <p:cNvPr id="40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3450431"/>
            <a:ext cx="114300" cy="114300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1214438" y="3429000"/>
            <a:ext cx="1092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Excellent debugging</a:t>
            </a:r>
            <a:endParaRPr lang="en-US" sz="837" dirty="0"/>
          </a:p>
        </p:txBody>
      </p:sp>
      <p:pic>
        <p:nvPicPr>
          <p:cNvPr id="42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701" y="3450431"/>
            <a:ext cx="114300" cy="114300"/>
          </a:xfrm>
          <a:prstGeom prst="rect">
            <a:avLst/>
          </a:prstGeom>
        </p:spPr>
      </p:pic>
      <p:sp>
        <p:nvSpPr>
          <p:cNvPr id="43" name="Text 26"/>
          <p:cNvSpPr/>
          <p:nvPr/>
        </p:nvSpPr>
        <p:spPr>
          <a:xfrm>
            <a:off x="2521576" y="3429000"/>
            <a:ext cx="11850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cross-browser</a:t>
            </a:r>
            <a:endParaRPr lang="en-US" sz="837" dirty="0"/>
          </a:p>
        </p:txBody>
      </p:sp>
      <p:sp>
        <p:nvSpPr>
          <p:cNvPr id="44" name="Text 27"/>
          <p:cNvSpPr/>
          <p:nvPr/>
        </p:nvSpPr>
        <p:spPr>
          <a:xfrm>
            <a:off x="214313" y="365045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Playwright</a:t>
            </a:r>
            <a:endParaRPr lang="en-US" sz="837" dirty="0"/>
          </a:p>
        </p:txBody>
      </p:sp>
      <p:pic>
        <p:nvPicPr>
          <p:cNvPr id="45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3679031"/>
            <a:ext cx="114300" cy="114300"/>
          </a:xfrm>
          <a:prstGeom prst="rect">
            <a:avLst/>
          </a:prstGeom>
        </p:spPr>
      </p:pic>
      <p:sp>
        <p:nvSpPr>
          <p:cNvPr id="46" name="Text 28"/>
          <p:cNvSpPr/>
          <p:nvPr/>
        </p:nvSpPr>
        <p:spPr>
          <a:xfrm>
            <a:off x="1214438" y="3657600"/>
            <a:ext cx="8154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Multi-language</a:t>
            </a:r>
            <a:endParaRPr lang="en-US" sz="837" dirty="0"/>
          </a:p>
        </p:txBody>
      </p:sp>
      <p:pic>
        <p:nvPicPr>
          <p:cNvPr id="47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295" y="3679031"/>
            <a:ext cx="114300" cy="114300"/>
          </a:xfrm>
          <a:prstGeom prst="rect">
            <a:avLst/>
          </a:prstGeom>
        </p:spPr>
      </p:pic>
      <p:sp>
        <p:nvSpPr>
          <p:cNvPr id="48" name="Text 29"/>
          <p:cNvSpPr/>
          <p:nvPr/>
        </p:nvSpPr>
        <p:spPr>
          <a:xfrm>
            <a:off x="2244170" y="3657600"/>
            <a:ext cx="988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Newer community</a:t>
            </a:r>
            <a:endParaRPr lang="en-US" sz="837" dirty="0"/>
          </a:p>
        </p:txBody>
      </p:sp>
      <p:sp>
        <p:nvSpPr>
          <p:cNvPr id="49" name="Text 30"/>
          <p:cNvSpPr/>
          <p:nvPr/>
        </p:nvSpPr>
        <p:spPr>
          <a:xfrm>
            <a:off x="214313" y="387905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Selenium</a:t>
            </a:r>
            <a:endParaRPr lang="en-US" sz="837" dirty="0"/>
          </a:p>
        </p:txBody>
      </p:sp>
      <p:pic>
        <p:nvPicPr>
          <p:cNvPr id="50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3907631"/>
            <a:ext cx="114300" cy="114300"/>
          </a:xfrm>
          <a:prstGeom prst="rect">
            <a:avLst/>
          </a:prstGeom>
        </p:spPr>
      </p:pic>
      <p:sp>
        <p:nvSpPr>
          <p:cNvPr id="51" name="Text 31"/>
          <p:cNvSpPr/>
          <p:nvPr/>
        </p:nvSpPr>
        <p:spPr>
          <a:xfrm>
            <a:off x="1214438" y="3886200"/>
            <a:ext cx="8198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Widest support</a:t>
            </a:r>
            <a:endParaRPr lang="en-US" sz="837" dirty="0"/>
          </a:p>
        </p:txBody>
      </p:sp>
      <p:pic>
        <p:nvPicPr>
          <p:cNvPr id="52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760" y="3907631"/>
            <a:ext cx="114300" cy="114300"/>
          </a:xfrm>
          <a:prstGeom prst="rect">
            <a:avLst/>
          </a:prstGeom>
        </p:spPr>
      </p:pic>
      <p:sp>
        <p:nvSpPr>
          <p:cNvPr id="53" name="Text 32"/>
          <p:cNvSpPr/>
          <p:nvPr/>
        </p:nvSpPr>
        <p:spPr>
          <a:xfrm>
            <a:off x="2248635" y="3886200"/>
            <a:ext cx="8018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Complex setup</a:t>
            </a:r>
            <a:endParaRPr lang="en-US" sz="837" dirty="0"/>
          </a:p>
        </p:txBody>
      </p:sp>
      <p:pic>
        <p:nvPicPr>
          <p:cNvPr id="54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4906" y="557213"/>
            <a:ext cx="3571875" cy="2143125"/>
          </a:xfrm>
          <a:prstGeom prst="rect">
            <a:avLst/>
          </a:prstGeom>
        </p:spPr>
      </p:pic>
      <p:sp>
        <p:nvSpPr>
          <p:cNvPr id="55" name="Text 33"/>
          <p:cNvSpPr/>
          <p:nvPr/>
        </p:nvSpPr>
        <p:spPr>
          <a:xfrm>
            <a:off x="4572000" y="2871788"/>
            <a:ext cx="4357688" cy="25003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Testing</a:t>
            </a:r>
            <a:endParaRPr lang="en-US" sz="1046" dirty="0"/>
          </a:p>
        </p:txBody>
      </p:sp>
      <p:sp>
        <p:nvSpPr>
          <p:cNvPr id="56" name="Text 34"/>
          <p:cNvSpPr/>
          <p:nvPr/>
        </p:nvSpPr>
        <p:spPr>
          <a:xfrm>
            <a:off x="4572000" y="319325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JMeter</a:t>
            </a:r>
            <a:endParaRPr lang="en-US" sz="837" dirty="0"/>
          </a:p>
        </p:txBody>
      </p:sp>
      <p:pic>
        <p:nvPicPr>
          <p:cNvPr id="57" name="Image 2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3221831"/>
            <a:ext cx="114300" cy="114300"/>
          </a:xfrm>
          <a:prstGeom prst="rect">
            <a:avLst/>
          </a:prstGeom>
        </p:spPr>
      </p:pic>
      <p:sp>
        <p:nvSpPr>
          <p:cNvPr id="58" name="Text 35"/>
          <p:cNvSpPr/>
          <p:nvPr/>
        </p:nvSpPr>
        <p:spPr>
          <a:xfrm>
            <a:off x="5572125" y="3200400"/>
            <a:ext cx="920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Highly extensible</a:t>
            </a:r>
            <a:endParaRPr lang="en-US" sz="837" dirty="0"/>
          </a:p>
        </p:txBody>
      </p:sp>
      <p:pic>
        <p:nvPicPr>
          <p:cNvPr id="59" name="Image 2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83" y="3221831"/>
            <a:ext cx="114300" cy="114300"/>
          </a:xfrm>
          <a:prstGeom prst="rect">
            <a:avLst/>
          </a:prstGeom>
        </p:spPr>
      </p:pic>
      <p:sp>
        <p:nvSpPr>
          <p:cNvPr id="60" name="Text 36"/>
          <p:cNvSpPr/>
          <p:nvPr/>
        </p:nvSpPr>
        <p:spPr>
          <a:xfrm>
            <a:off x="6706558" y="3200400"/>
            <a:ext cx="4756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Dated UI</a:t>
            </a:r>
            <a:endParaRPr lang="en-US" sz="837" dirty="0"/>
          </a:p>
        </p:txBody>
      </p:sp>
      <p:sp>
        <p:nvSpPr>
          <p:cNvPr id="61" name="Text 37"/>
          <p:cNvSpPr/>
          <p:nvPr/>
        </p:nvSpPr>
        <p:spPr>
          <a:xfrm>
            <a:off x="4572000" y="3421856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k6</a:t>
            </a:r>
            <a:endParaRPr lang="en-US" sz="837" dirty="0"/>
          </a:p>
        </p:txBody>
      </p:sp>
      <p:pic>
        <p:nvPicPr>
          <p:cNvPr id="62" name="Image 2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3450431"/>
            <a:ext cx="114300" cy="114300"/>
          </a:xfrm>
          <a:prstGeom prst="rect">
            <a:avLst/>
          </a:prstGeom>
        </p:spPr>
      </p:pic>
      <p:sp>
        <p:nvSpPr>
          <p:cNvPr id="63" name="Text 38"/>
          <p:cNvSpPr/>
          <p:nvPr/>
        </p:nvSpPr>
        <p:spPr>
          <a:xfrm>
            <a:off x="5572125" y="3429000"/>
            <a:ext cx="9483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Developer-centric</a:t>
            </a:r>
            <a:endParaRPr lang="en-US" sz="837" dirty="0"/>
          </a:p>
        </p:txBody>
      </p:sp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923" y="3450431"/>
            <a:ext cx="114300" cy="114300"/>
          </a:xfrm>
          <a:prstGeom prst="rect">
            <a:avLst/>
          </a:prstGeom>
        </p:spPr>
      </p:pic>
      <p:sp>
        <p:nvSpPr>
          <p:cNvPr id="65" name="Text 39"/>
          <p:cNvSpPr/>
          <p:nvPr/>
        </p:nvSpPr>
        <p:spPr>
          <a:xfrm>
            <a:off x="6734798" y="3429000"/>
            <a:ext cx="6412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API-focused</a:t>
            </a:r>
            <a:endParaRPr lang="en-US" sz="837" dirty="0"/>
          </a:p>
        </p:txBody>
      </p:sp>
      <p:sp>
        <p:nvSpPr>
          <p:cNvPr id="66" name="Text 40"/>
          <p:cNvSpPr/>
          <p:nvPr/>
        </p:nvSpPr>
        <p:spPr>
          <a:xfrm>
            <a:off x="4572000" y="3650456"/>
            <a:ext cx="857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Azure Load Testing</a:t>
            </a:r>
            <a:endParaRPr lang="en-US" sz="837" dirty="0"/>
          </a:p>
        </p:txBody>
      </p:sp>
      <p:pic>
        <p:nvPicPr>
          <p:cNvPr id="67" name="Image 2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3764756"/>
            <a:ext cx="114300" cy="114300"/>
          </a:xfrm>
          <a:prstGeom prst="rect">
            <a:avLst/>
          </a:prstGeom>
        </p:spPr>
      </p:pic>
      <p:sp>
        <p:nvSpPr>
          <p:cNvPr id="68" name="Text 41"/>
          <p:cNvSpPr/>
          <p:nvPr/>
        </p:nvSpPr>
        <p:spPr>
          <a:xfrm>
            <a:off x="5572125" y="3743325"/>
            <a:ext cx="9106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Managed service</a:t>
            </a:r>
            <a:endParaRPr lang="en-US" sz="837" dirty="0"/>
          </a:p>
        </p:txBody>
      </p:sp>
      <p:pic>
        <p:nvPicPr>
          <p:cNvPr id="69" name="Image 2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95" y="3764756"/>
            <a:ext cx="114300" cy="114300"/>
          </a:xfrm>
          <a:prstGeom prst="rect">
            <a:avLst/>
          </a:prstGeom>
        </p:spPr>
      </p:pic>
      <p:sp>
        <p:nvSpPr>
          <p:cNvPr id="70" name="Text 42"/>
          <p:cNvSpPr/>
          <p:nvPr/>
        </p:nvSpPr>
        <p:spPr>
          <a:xfrm>
            <a:off x="6697070" y="3743325"/>
            <a:ext cx="769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Vendor lock-in</a:t>
            </a:r>
            <a:endParaRPr lang="en-US" sz="837" dirty="0"/>
          </a:p>
        </p:txBody>
      </p:sp>
      <p:sp>
        <p:nvSpPr>
          <p:cNvPr id="71" name="Text 43"/>
          <p:cNvSpPr/>
          <p:nvPr/>
        </p:nvSpPr>
        <p:spPr>
          <a:xfrm>
            <a:off x="4572000" y="4100513"/>
            <a:ext cx="4357688" cy="25003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&amp; Accessibility Testing</a:t>
            </a:r>
            <a:endParaRPr lang="en-US" sz="1046" dirty="0"/>
          </a:p>
        </p:txBody>
      </p:sp>
      <p:sp>
        <p:nvSpPr>
          <p:cNvPr id="72" name="Text 44"/>
          <p:cNvSpPr/>
          <p:nvPr/>
        </p:nvSpPr>
        <p:spPr>
          <a:xfrm>
            <a:off x="4572000" y="4421981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OWASP ZAP</a:t>
            </a:r>
            <a:endParaRPr lang="en-US" sz="837" dirty="0"/>
          </a:p>
        </p:txBody>
      </p:sp>
      <p:pic>
        <p:nvPicPr>
          <p:cNvPr id="73" name="Image 2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4450556"/>
            <a:ext cx="114300" cy="114300"/>
          </a:xfrm>
          <a:prstGeom prst="rect">
            <a:avLst/>
          </a:prstGeom>
        </p:spPr>
      </p:pic>
      <p:sp>
        <p:nvSpPr>
          <p:cNvPr id="74" name="Text 45"/>
          <p:cNvSpPr/>
          <p:nvPr/>
        </p:nvSpPr>
        <p:spPr>
          <a:xfrm>
            <a:off x="5572125" y="4429125"/>
            <a:ext cx="690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Open-source</a:t>
            </a:r>
            <a:endParaRPr lang="en-US" sz="837" dirty="0"/>
          </a:p>
        </p:txBody>
      </p:sp>
      <p:pic>
        <p:nvPicPr>
          <p:cNvPr id="75" name="Image 2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827" y="4450556"/>
            <a:ext cx="114300" cy="114300"/>
          </a:xfrm>
          <a:prstGeom prst="rect">
            <a:avLst/>
          </a:prstGeom>
        </p:spPr>
      </p:pic>
      <p:sp>
        <p:nvSpPr>
          <p:cNvPr id="76" name="Text 46"/>
          <p:cNvSpPr/>
          <p:nvPr/>
        </p:nvSpPr>
        <p:spPr>
          <a:xfrm>
            <a:off x="6476702" y="4429125"/>
            <a:ext cx="8017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curve</a:t>
            </a:r>
            <a:endParaRPr lang="en-US" sz="837" dirty="0"/>
          </a:p>
        </p:txBody>
      </p:sp>
      <p:sp>
        <p:nvSpPr>
          <p:cNvPr id="77" name="Text 47"/>
          <p:cNvSpPr/>
          <p:nvPr/>
        </p:nvSpPr>
        <p:spPr>
          <a:xfrm>
            <a:off x="4572000" y="4650581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Axe</a:t>
            </a:r>
            <a:endParaRPr lang="en-US" sz="837" dirty="0"/>
          </a:p>
        </p:txBody>
      </p:sp>
      <p:pic>
        <p:nvPicPr>
          <p:cNvPr id="78" name="Image 2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4679156"/>
            <a:ext cx="114300" cy="114300"/>
          </a:xfrm>
          <a:prstGeom prst="rect">
            <a:avLst/>
          </a:prstGeom>
        </p:spPr>
      </p:pic>
      <p:sp>
        <p:nvSpPr>
          <p:cNvPr id="79" name="Text 48"/>
          <p:cNvSpPr/>
          <p:nvPr/>
        </p:nvSpPr>
        <p:spPr>
          <a:xfrm>
            <a:off x="5572125" y="4657725"/>
            <a:ext cx="8661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Easy integration</a:t>
            </a:r>
            <a:endParaRPr lang="en-US" sz="837" dirty="0"/>
          </a:p>
        </p:txBody>
      </p:sp>
      <p:pic>
        <p:nvPicPr>
          <p:cNvPr id="80" name="Image 2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742" y="4679156"/>
            <a:ext cx="114300" cy="114300"/>
          </a:xfrm>
          <a:prstGeom prst="rect">
            <a:avLst/>
          </a:prstGeom>
        </p:spPr>
      </p:pic>
      <p:sp>
        <p:nvSpPr>
          <p:cNvPr id="81" name="Text 49"/>
          <p:cNvSpPr/>
          <p:nvPr/>
        </p:nvSpPr>
        <p:spPr>
          <a:xfrm>
            <a:off x="6652617" y="4657725"/>
            <a:ext cx="8583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only</a:t>
            </a:r>
            <a:endParaRPr lang="en-US" sz="837" dirty="0"/>
          </a:p>
        </p:txBody>
      </p:sp>
      <p:sp>
        <p:nvSpPr>
          <p:cNvPr id="82" name="Text 50"/>
          <p:cNvSpPr/>
          <p:nvPr/>
        </p:nvSpPr>
        <p:spPr>
          <a:xfrm>
            <a:off x="4572000" y="4879181"/>
            <a:ext cx="857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SonarQube</a:t>
            </a:r>
            <a:endParaRPr lang="en-US" sz="837" dirty="0"/>
          </a:p>
        </p:txBody>
      </p:sp>
      <p:pic>
        <p:nvPicPr>
          <p:cNvPr id="83" name="Image 3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4907756"/>
            <a:ext cx="114300" cy="114300"/>
          </a:xfrm>
          <a:prstGeom prst="rect">
            <a:avLst/>
          </a:prstGeom>
        </p:spPr>
      </p:pic>
      <p:sp>
        <p:nvSpPr>
          <p:cNvPr id="84" name="Text 51"/>
          <p:cNvSpPr/>
          <p:nvPr/>
        </p:nvSpPr>
        <p:spPr>
          <a:xfrm>
            <a:off x="5572125" y="4886325"/>
            <a:ext cx="8404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</a:t>
            </a:r>
            <a:endParaRPr lang="en-US" sz="837" dirty="0"/>
          </a:p>
        </p:txBody>
      </p:sp>
      <p:pic>
        <p:nvPicPr>
          <p:cNvPr id="85" name="Image 3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014" y="4907756"/>
            <a:ext cx="114300" cy="114300"/>
          </a:xfrm>
          <a:prstGeom prst="rect">
            <a:avLst/>
          </a:prstGeom>
        </p:spPr>
      </p:pic>
      <p:sp>
        <p:nvSpPr>
          <p:cNvPr id="86" name="Text 52"/>
          <p:cNvSpPr/>
          <p:nvPr/>
        </p:nvSpPr>
        <p:spPr>
          <a:xfrm>
            <a:off x="6626889" y="4886325"/>
            <a:ext cx="8018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Complex setup</a:t>
            </a:r>
            <a:endParaRPr lang="en-US" sz="837" dirty="0"/>
          </a:p>
        </p:txBody>
      </p:sp>
      <p:sp>
        <p:nvSpPr>
          <p:cNvPr id="87" name="Shape 53"/>
          <p:cNvSpPr/>
          <p:nvPr/>
        </p:nvSpPr>
        <p:spPr>
          <a:xfrm>
            <a:off x="4572000" y="5222081"/>
            <a:ext cx="4357688" cy="1657350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88" name="Text 54"/>
          <p:cNvSpPr/>
          <p:nvPr/>
        </p:nvSpPr>
        <p:spPr>
          <a:xfrm>
            <a:off x="4686300" y="5336381"/>
            <a:ext cx="41290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Selection Criteria</a:t>
            </a:r>
            <a:endParaRPr lang="en-US" sz="942" dirty="0"/>
          </a:p>
        </p:txBody>
      </p:sp>
      <p:sp>
        <p:nvSpPr>
          <p:cNvPr id="89" name="Text 55"/>
          <p:cNvSpPr/>
          <p:nvPr/>
        </p:nvSpPr>
        <p:spPr>
          <a:xfrm>
            <a:off x="4857750" y="5593556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 depth and feature completeness</a:t>
            </a:r>
            <a:endParaRPr lang="en-US" sz="837" dirty="0"/>
          </a:p>
        </p:txBody>
      </p:sp>
      <p:sp>
        <p:nvSpPr>
          <p:cNvPr id="90" name="Text 56"/>
          <p:cNvSpPr/>
          <p:nvPr/>
        </p:nvSpPr>
        <p:spPr>
          <a:xfrm>
            <a:off x="4857750" y="5793581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Developer experience and learning curve</a:t>
            </a:r>
            <a:endParaRPr lang="en-US" sz="837" dirty="0"/>
          </a:p>
        </p:txBody>
      </p:sp>
      <p:sp>
        <p:nvSpPr>
          <p:cNvPr id="91" name="Text 57"/>
          <p:cNvSpPr/>
          <p:nvPr/>
        </p:nvSpPr>
        <p:spPr>
          <a:xfrm>
            <a:off x="4857750" y="5993606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 integration capabilities</a:t>
            </a:r>
            <a:endParaRPr lang="en-US" sz="837" dirty="0"/>
          </a:p>
        </p:txBody>
      </p:sp>
      <p:sp>
        <p:nvSpPr>
          <p:cNvPr id="92" name="Text 58"/>
          <p:cNvSpPr/>
          <p:nvPr/>
        </p:nvSpPr>
        <p:spPr>
          <a:xfrm>
            <a:off x="4857750" y="6193631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and reliability</a:t>
            </a:r>
            <a:endParaRPr lang="en-US" sz="837" dirty="0"/>
          </a:p>
        </p:txBody>
      </p:sp>
      <p:sp>
        <p:nvSpPr>
          <p:cNvPr id="93" name="Text 59"/>
          <p:cNvSpPr/>
          <p:nvPr/>
        </p:nvSpPr>
        <p:spPr>
          <a:xfrm>
            <a:off x="4857750" y="6393656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Licensing model and cost structure</a:t>
            </a:r>
            <a:endParaRPr lang="en-US" sz="837" dirty="0"/>
          </a:p>
        </p:txBody>
      </p:sp>
      <p:sp>
        <p:nvSpPr>
          <p:cNvPr id="94" name="Text 60"/>
          <p:cNvSpPr/>
          <p:nvPr/>
        </p:nvSpPr>
        <p:spPr>
          <a:xfrm>
            <a:off x="4857750" y="6593681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 and ecosystem</a:t>
            </a:r>
            <a:endParaRPr lang="en-US" sz="837" dirty="0"/>
          </a:p>
        </p:txBody>
      </p:sp>
      <p:sp>
        <p:nvSpPr>
          <p:cNvPr id="95" name="Text 61"/>
          <p:cNvSpPr/>
          <p:nvPr/>
        </p:nvSpPr>
        <p:spPr>
          <a:xfrm>
            <a:off x="142875" y="6850856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96" name="Text 62"/>
          <p:cNvSpPr/>
          <p:nvPr/>
        </p:nvSpPr>
        <p:spPr>
          <a:xfrm>
            <a:off x="8935743" y="6850856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Generic Test Strategy for Cloud Applications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Testing Strategy Framework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214313" y="98583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Strategy Principles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3" y="1300163"/>
            <a:ext cx="285750" cy="285750"/>
          </a:xfrm>
          <a:prstGeom prst="ellipse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" y="1385888"/>
            <a:ext cx="100013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7219" y="1364456"/>
            <a:ext cx="5446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Shift-Left: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1151874" y="1364456"/>
            <a:ext cx="20918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Integrate testing early in development 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214313" y="1671638"/>
            <a:ext cx="285750" cy="2857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757363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7219" y="1735931"/>
            <a:ext cx="12213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 Everything: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828521" y="1735931"/>
            <a:ext cx="17378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Maximize automation for speed 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14313" y="2043113"/>
            <a:ext cx="285750" cy="285750"/>
          </a:xfrm>
          <a:prstGeom prst="ellipse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2128838"/>
            <a:ext cx="114300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07219" y="2107406"/>
            <a:ext cx="910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Layered Testing: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517405" y="2107406"/>
            <a:ext cx="16277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Follow test pyramid principles 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214313" y="2414588"/>
            <a:ext cx="285750" cy="285750"/>
          </a:xfrm>
          <a:prstGeom prst="ellipse">
            <a:avLst/>
          </a:prstGeom>
          <a:solidFill>
            <a:srgbClr val="EA433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1" y="2500313"/>
            <a:ext cx="100013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07219" y="2478881"/>
            <a:ext cx="11116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Parity: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718909" y="2478881"/>
            <a:ext cx="13820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Mirror production closely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214313" y="2786063"/>
            <a:ext cx="285750" cy="285750"/>
          </a:xfrm>
          <a:prstGeom prst="ellipse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38" y="2871788"/>
            <a:ext cx="114300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07219" y="2850356"/>
            <a:ext cx="12323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Feedback: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1839599" y="2850356"/>
            <a:ext cx="11928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rapid insights </a:t>
            </a:r>
            <a:endParaRPr lang="en-US" sz="837" dirty="0"/>
          </a:p>
        </p:txBody>
      </p:sp>
      <p:sp>
        <p:nvSpPr>
          <p:cNvPr id="27" name="Shape 19"/>
          <p:cNvSpPr/>
          <p:nvPr/>
        </p:nvSpPr>
        <p:spPr>
          <a:xfrm>
            <a:off x="214313" y="3157538"/>
            <a:ext cx="285750" cy="2857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3243263"/>
            <a:ext cx="128588" cy="1143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607219" y="3221831"/>
            <a:ext cx="7748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Observability:</a:t>
            </a:r>
            <a:endParaRPr lang="en-US" sz="837" dirty="0"/>
          </a:p>
        </p:txBody>
      </p:sp>
      <p:sp>
        <p:nvSpPr>
          <p:cNvPr id="30" name="Text 21"/>
          <p:cNvSpPr/>
          <p:nvPr/>
        </p:nvSpPr>
        <p:spPr>
          <a:xfrm>
            <a:off x="1382064" y="3221831"/>
            <a:ext cx="1586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Monitor application behavior </a:t>
            </a:r>
            <a:endParaRPr lang="en-US" sz="837" dirty="0"/>
          </a:p>
        </p:txBody>
      </p:sp>
      <p:sp>
        <p:nvSpPr>
          <p:cNvPr id="31" name="Text 22"/>
          <p:cNvSpPr/>
          <p:nvPr/>
        </p:nvSpPr>
        <p:spPr>
          <a:xfrm>
            <a:off x="214313" y="361473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Supporting Strategies</a:t>
            </a:r>
            <a:endParaRPr lang="en-US" sz="1350" dirty="0"/>
          </a:p>
        </p:txBody>
      </p:sp>
      <p:sp>
        <p:nvSpPr>
          <p:cNvPr id="32" name="Text 23"/>
          <p:cNvSpPr/>
          <p:nvPr/>
        </p:nvSpPr>
        <p:spPr>
          <a:xfrm>
            <a:off x="385763" y="3936206"/>
            <a:ext cx="1074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Management:</a:t>
            </a:r>
            <a:endParaRPr lang="en-US" sz="837" dirty="0"/>
          </a:p>
        </p:txBody>
      </p:sp>
      <p:sp>
        <p:nvSpPr>
          <p:cNvPr id="33" name="Text 24"/>
          <p:cNvSpPr/>
          <p:nvPr/>
        </p:nvSpPr>
        <p:spPr>
          <a:xfrm>
            <a:off x="1460646" y="3936206"/>
            <a:ext cx="2796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Automated seeding, anonymization, database reset</a:t>
            </a:r>
            <a:endParaRPr lang="en-US" sz="837" dirty="0"/>
          </a:p>
        </p:txBody>
      </p:sp>
      <p:sp>
        <p:nvSpPr>
          <p:cNvPr id="34" name="Text 25"/>
          <p:cNvSpPr/>
          <p:nvPr/>
        </p:nvSpPr>
        <p:spPr>
          <a:xfrm>
            <a:off x="385763" y="4164806"/>
            <a:ext cx="1323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Flakiness Management:</a:t>
            </a:r>
            <a:endParaRPr lang="en-US" sz="837" dirty="0"/>
          </a:p>
        </p:txBody>
      </p:sp>
      <p:sp>
        <p:nvSpPr>
          <p:cNvPr id="35" name="Text 26"/>
          <p:cNvSpPr/>
          <p:nvPr/>
        </p:nvSpPr>
        <p:spPr>
          <a:xfrm>
            <a:off x="1709031" y="4164806"/>
            <a:ext cx="18869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 isolation, retries, explicit waits</a:t>
            </a:r>
            <a:endParaRPr lang="en-US" sz="837" dirty="0"/>
          </a:p>
        </p:txBody>
      </p:sp>
      <p:sp>
        <p:nvSpPr>
          <p:cNvPr id="36" name="Text 27"/>
          <p:cNvSpPr/>
          <p:nvPr/>
        </p:nvSpPr>
        <p:spPr>
          <a:xfrm>
            <a:off x="385763" y="4393406"/>
            <a:ext cx="14683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Improvement:</a:t>
            </a:r>
            <a:endParaRPr lang="en-US" sz="837" dirty="0"/>
          </a:p>
        </p:txBody>
      </p:sp>
      <p:sp>
        <p:nvSpPr>
          <p:cNvPr id="37" name="Text 28"/>
          <p:cNvSpPr/>
          <p:nvPr/>
        </p:nvSpPr>
        <p:spPr>
          <a:xfrm>
            <a:off x="1854082" y="4393406"/>
            <a:ext cx="2209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Regular reviews, feedback loops, metrics</a:t>
            </a:r>
            <a:endParaRPr lang="en-US" sz="837" dirty="0"/>
          </a:p>
        </p:txBody>
      </p:sp>
      <p:pic>
        <p:nvPicPr>
          <p:cNvPr id="3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4906" y="557213"/>
            <a:ext cx="3571875" cy="2000250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4572000" y="2728913"/>
            <a:ext cx="43576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Phases</a:t>
            </a:r>
            <a:endParaRPr lang="en-US" sz="1350" dirty="0"/>
          </a:p>
        </p:txBody>
      </p:sp>
      <p:sp>
        <p:nvSpPr>
          <p:cNvPr id="40" name="Shape 30"/>
          <p:cNvSpPr/>
          <p:nvPr/>
        </p:nvSpPr>
        <p:spPr>
          <a:xfrm>
            <a:off x="4572000" y="3043238"/>
            <a:ext cx="4357688" cy="514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1" name="Shape 31"/>
          <p:cNvSpPr/>
          <p:nvPr/>
        </p:nvSpPr>
        <p:spPr>
          <a:xfrm>
            <a:off x="4572000" y="3043238"/>
            <a:ext cx="28575" cy="514350"/>
          </a:xfrm>
          <a:prstGeom prst="rect">
            <a:avLst/>
          </a:prstGeom>
          <a:solidFill>
            <a:srgbClr val="4285F4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2" name="Text 32"/>
          <p:cNvSpPr/>
          <p:nvPr/>
        </p:nvSpPr>
        <p:spPr>
          <a:xfrm>
            <a:off x="4679156" y="3114675"/>
            <a:ext cx="4143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1: Development &amp; Local Testing</a:t>
            </a:r>
            <a:endParaRPr lang="en-US" sz="942" dirty="0"/>
          </a:p>
        </p:txBody>
      </p:sp>
      <p:sp>
        <p:nvSpPr>
          <p:cNvPr id="43" name="Text 33"/>
          <p:cNvSpPr/>
          <p:nvPr/>
        </p:nvSpPr>
        <p:spPr>
          <a:xfrm>
            <a:off x="4679156" y="331470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 tests, component tests, static analysis</a:t>
            </a:r>
            <a:endParaRPr lang="en-US" sz="837" dirty="0"/>
          </a:p>
        </p:txBody>
      </p:sp>
      <p:sp>
        <p:nvSpPr>
          <p:cNvPr id="44" name="Shape 34"/>
          <p:cNvSpPr/>
          <p:nvPr/>
        </p:nvSpPr>
        <p:spPr>
          <a:xfrm>
            <a:off x="4572000" y="3643313"/>
            <a:ext cx="4357688" cy="514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5" name="Shape 35"/>
          <p:cNvSpPr/>
          <p:nvPr/>
        </p:nvSpPr>
        <p:spPr>
          <a:xfrm>
            <a:off x="4572000" y="3643313"/>
            <a:ext cx="28575" cy="514350"/>
          </a:xfrm>
          <a:prstGeom prst="rect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6" name="Text 36"/>
          <p:cNvSpPr/>
          <p:nvPr/>
        </p:nvSpPr>
        <p:spPr>
          <a:xfrm>
            <a:off x="4679156" y="3714750"/>
            <a:ext cx="4143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2: Continuous Integration</a:t>
            </a:r>
            <a:endParaRPr lang="en-US" sz="942" dirty="0"/>
          </a:p>
        </p:txBody>
      </p:sp>
      <p:sp>
        <p:nvSpPr>
          <p:cNvPr id="47" name="Text 37"/>
          <p:cNvSpPr/>
          <p:nvPr/>
        </p:nvSpPr>
        <p:spPr>
          <a:xfrm>
            <a:off x="4679156" y="3914775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tests, API tests, contract tests, security scans</a:t>
            </a:r>
            <a:endParaRPr lang="en-US" sz="837" dirty="0"/>
          </a:p>
        </p:txBody>
      </p:sp>
      <p:sp>
        <p:nvSpPr>
          <p:cNvPr id="48" name="Shape 38"/>
          <p:cNvSpPr/>
          <p:nvPr/>
        </p:nvSpPr>
        <p:spPr>
          <a:xfrm>
            <a:off x="4572000" y="4243388"/>
            <a:ext cx="4357688" cy="514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9" name="Shape 39"/>
          <p:cNvSpPr/>
          <p:nvPr/>
        </p:nvSpPr>
        <p:spPr>
          <a:xfrm>
            <a:off x="4572000" y="4243388"/>
            <a:ext cx="28575" cy="514350"/>
          </a:xfrm>
          <a:prstGeom prst="rect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0" name="Text 40"/>
          <p:cNvSpPr/>
          <p:nvPr/>
        </p:nvSpPr>
        <p:spPr>
          <a:xfrm>
            <a:off x="4679156" y="4314825"/>
            <a:ext cx="4143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3: Test Environment Validation</a:t>
            </a:r>
            <a:endParaRPr lang="en-US" sz="942" dirty="0"/>
          </a:p>
        </p:txBody>
      </p:sp>
      <p:sp>
        <p:nvSpPr>
          <p:cNvPr id="51" name="Text 41"/>
          <p:cNvSpPr/>
          <p:nvPr/>
        </p:nvSpPr>
        <p:spPr>
          <a:xfrm>
            <a:off x="4679156" y="451485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E2E tests, performance tests, security tests, accessibility tests</a:t>
            </a:r>
            <a:endParaRPr lang="en-US" sz="837" dirty="0"/>
          </a:p>
        </p:txBody>
      </p:sp>
      <p:sp>
        <p:nvSpPr>
          <p:cNvPr id="52" name="Shape 42"/>
          <p:cNvSpPr/>
          <p:nvPr/>
        </p:nvSpPr>
        <p:spPr>
          <a:xfrm>
            <a:off x="4572000" y="4843463"/>
            <a:ext cx="4357688" cy="514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3" name="Shape 43"/>
          <p:cNvSpPr/>
          <p:nvPr/>
        </p:nvSpPr>
        <p:spPr>
          <a:xfrm>
            <a:off x="4572000" y="4843463"/>
            <a:ext cx="28575" cy="514350"/>
          </a:xfrm>
          <a:prstGeom prst="rect">
            <a:avLst/>
          </a:prstGeom>
          <a:solidFill>
            <a:srgbClr val="EA433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54" name="Text 44"/>
          <p:cNvSpPr/>
          <p:nvPr/>
        </p:nvSpPr>
        <p:spPr>
          <a:xfrm>
            <a:off x="4679156" y="4914900"/>
            <a:ext cx="4143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4: Pre-Production &amp; Release</a:t>
            </a:r>
            <a:endParaRPr lang="en-US" sz="942" dirty="0"/>
          </a:p>
        </p:txBody>
      </p:sp>
      <p:sp>
        <p:nvSpPr>
          <p:cNvPr id="55" name="Text 45"/>
          <p:cNvSpPr/>
          <p:nvPr/>
        </p:nvSpPr>
        <p:spPr>
          <a:xfrm>
            <a:off x="4679156" y="5114925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Smoke tests, chaos engineering, observability checks</a:t>
            </a:r>
            <a:endParaRPr lang="en-US" sz="837" dirty="0"/>
          </a:p>
        </p:txBody>
      </p:sp>
      <p:sp>
        <p:nvSpPr>
          <p:cNvPr id="56" name="Text 46"/>
          <p:cNvSpPr/>
          <p:nvPr/>
        </p:nvSpPr>
        <p:spPr>
          <a:xfrm>
            <a:off x="142875" y="5414963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57" name="Text 47"/>
          <p:cNvSpPr/>
          <p:nvPr/>
        </p:nvSpPr>
        <p:spPr>
          <a:xfrm>
            <a:off x="8935743" y="541496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1A73E8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Proof of Concept Implementation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14313" y="557213"/>
            <a:ext cx="41290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Testing PoC</a:t>
            </a:r>
            <a:endParaRPr lang="en-US" sz="1688" dirty="0"/>
          </a:p>
        </p:txBody>
      </p:sp>
      <p:sp>
        <p:nvSpPr>
          <p:cNvPr id="6" name="Text 3"/>
          <p:cNvSpPr/>
          <p:nvPr/>
        </p:nvSpPr>
        <p:spPr>
          <a:xfrm>
            <a:off x="214313" y="985838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Overview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328738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0063" y="1307306"/>
            <a:ext cx="1515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Microservices Architecture: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2015682" y="1307306"/>
            <a:ext cx="20814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Flask backend API with React frontend 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585913"/>
            <a:ext cx="100013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564481"/>
            <a:ext cx="635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Layer: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1135800" y="1564481"/>
            <a:ext cx="2895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SQLite for development, containerized for production 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1843088"/>
            <a:ext cx="85725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00063" y="1821656"/>
            <a:ext cx="9622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Containerization: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1462264" y="1821656"/>
            <a:ext cx="28592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 with separate services for backend, frontend, 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500063" y="1993106"/>
            <a:ext cx="4912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tests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214313" y="2328863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Types Implemented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214313" y="2643188"/>
            <a:ext cx="2035969" cy="42862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19" name="Text 13"/>
          <p:cNvSpPr/>
          <p:nvPr/>
        </p:nvSpPr>
        <p:spPr>
          <a:xfrm>
            <a:off x="271463" y="2707481"/>
            <a:ext cx="5496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 Tests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271463" y="2871788"/>
            <a:ext cx="19216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models and functions</a:t>
            </a:r>
            <a:endParaRPr lang="en-US" sz="732" dirty="0"/>
          </a:p>
        </p:txBody>
      </p:sp>
      <p:sp>
        <p:nvSpPr>
          <p:cNvPr id="21" name="Shape 15"/>
          <p:cNvSpPr/>
          <p:nvPr/>
        </p:nvSpPr>
        <p:spPr>
          <a:xfrm>
            <a:off x="2307431" y="2643188"/>
            <a:ext cx="2035969" cy="4286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2" name="Text 16"/>
          <p:cNvSpPr/>
          <p:nvPr/>
        </p:nvSpPr>
        <p:spPr>
          <a:xfrm>
            <a:off x="2364581" y="2707481"/>
            <a:ext cx="949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Tests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2364581" y="2871788"/>
            <a:ext cx="19216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endpoints and database</a:t>
            </a:r>
            <a:endParaRPr lang="en-US" sz="732" dirty="0"/>
          </a:p>
        </p:txBody>
      </p:sp>
      <p:sp>
        <p:nvSpPr>
          <p:cNvPr id="24" name="Shape 18"/>
          <p:cNvSpPr/>
          <p:nvPr/>
        </p:nvSpPr>
        <p:spPr>
          <a:xfrm>
            <a:off x="214313" y="3128963"/>
            <a:ext cx="2035969" cy="428625"/>
          </a:xfrm>
          <a:prstGeom prst="rect">
            <a:avLst/>
          </a:prstGeom>
          <a:solidFill>
            <a:srgbClr val="FFFBEB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5" name="Text 19"/>
          <p:cNvSpPr/>
          <p:nvPr/>
        </p:nvSpPr>
        <p:spPr>
          <a:xfrm>
            <a:off x="271463" y="3193256"/>
            <a:ext cx="7930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B453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Contract Tests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271463" y="3357563"/>
            <a:ext cx="19216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contract verification</a:t>
            </a:r>
            <a:endParaRPr lang="en-US" sz="732" dirty="0"/>
          </a:p>
        </p:txBody>
      </p:sp>
      <p:sp>
        <p:nvSpPr>
          <p:cNvPr id="27" name="Shape 21"/>
          <p:cNvSpPr/>
          <p:nvPr/>
        </p:nvSpPr>
        <p:spPr>
          <a:xfrm>
            <a:off x="2307431" y="3128963"/>
            <a:ext cx="2035969" cy="428625"/>
          </a:xfrm>
          <a:prstGeom prst="rect">
            <a:avLst/>
          </a:prstGeom>
          <a:solidFill>
            <a:srgbClr val="FEF2F2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28" name="Text 22"/>
          <p:cNvSpPr/>
          <p:nvPr/>
        </p:nvSpPr>
        <p:spPr>
          <a:xfrm>
            <a:off x="2364581" y="3193256"/>
            <a:ext cx="8223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B91C1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Tests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2364581" y="3357563"/>
            <a:ext cx="19216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 component testing</a:t>
            </a:r>
            <a:endParaRPr lang="en-US" sz="732" dirty="0"/>
          </a:p>
        </p:txBody>
      </p:sp>
      <p:sp>
        <p:nvSpPr>
          <p:cNvPr id="30" name="Shape 24"/>
          <p:cNvSpPr/>
          <p:nvPr/>
        </p:nvSpPr>
        <p:spPr>
          <a:xfrm>
            <a:off x="214313" y="3614738"/>
            <a:ext cx="2035969" cy="428625"/>
          </a:xfrm>
          <a:prstGeom prst="rect">
            <a:avLst/>
          </a:prstGeom>
          <a:solidFill>
            <a:srgbClr val="EFF6FF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1" name="Text 25"/>
          <p:cNvSpPr/>
          <p:nvPr/>
        </p:nvSpPr>
        <p:spPr>
          <a:xfrm>
            <a:off x="271463" y="3679031"/>
            <a:ext cx="5046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1D4E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E2E Tests</a:t>
            </a:r>
            <a:endParaRPr lang="en-US" sz="837" dirty="0"/>
          </a:p>
        </p:txBody>
      </p:sp>
      <p:sp>
        <p:nvSpPr>
          <p:cNvPr id="32" name="Text 26"/>
          <p:cNvSpPr/>
          <p:nvPr/>
        </p:nvSpPr>
        <p:spPr>
          <a:xfrm>
            <a:off x="271463" y="3843338"/>
            <a:ext cx="19216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user journey testing</a:t>
            </a:r>
            <a:endParaRPr lang="en-US" sz="732" dirty="0"/>
          </a:p>
        </p:txBody>
      </p:sp>
      <p:sp>
        <p:nvSpPr>
          <p:cNvPr id="33" name="Shape 27"/>
          <p:cNvSpPr/>
          <p:nvPr/>
        </p:nvSpPr>
        <p:spPr>
          <a:xfrm>
            <a:off x="2307431" y="3614738"/>
            <a:ext cx="2035969" cy="428625"/>
          </a:xfrm>
          <a:prstGeom prst="rect">
            <a:avLst/>
          </a:prstGeom>
          <a:solidFill>
            <a:srgbClr val="ECFDF5"/>
          </a:solidFill>
          <a:ln/>
        </p:spPr>
        <p:txBody>
          <a:bodyPr/>
          <a:lstStyle/>
          <a:p>
            <a:endParaRPr lang="en-DE"/>
          </a:p>
        </p:txBody>
      </p:sp>
      <p:sp>
        <p:nvSpPr>
          <p:cNvPr id="34" name="Text 28"/>
          <p:cNvSpPr/>
          <p:nvPr/>
        </p:nvSpPr>
        <p:spPr>
          <a:xfrm>
            <a:off x="2364581" y="3679031"/>
            <a:ext cx="10362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4785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Tests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2364581" y="3843338"/>
            <a:ext cx="19216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response time testing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214313" y="4214813"/>
            <a:ext cx="4129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Testing Patterns Demonstrated</a:t>
            </a:r>
            <a:endParaRPr lang="en-US" sz="1350" dirty="0"/>
          </a:p>
        </p:txBody>
      </p:sp>
      <p:sp>
        <p:nvSpPr>
          <p:cNvPr id="37" name="Text 31"/>
          <p:cNvSpPr/>
          <p:nvPr/>
        </p:nvSpPr>
        <p:spPr>
          <a:xfrm>
            <a:off x="385763" y="452913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Pyramid implementation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385763" y="4729163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Shift-left testing with CI integration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385763" y="49291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virtualization with mocks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385763" y="5129213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Contract testing between frontend/backend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385763" y="532923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Ephemeral test environments with Docker</a:t>
            </a:r>
            <a:endParaRPr lang="en-US" sz="837" dirty="0"/>
          </a:p>
        </p:txBody>
      </p:sp>
      <p:pic>
        <p:nvPicPr>
          <p:cNvPr id="4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557213"/>
            <a:ext cx="3571875" cy="2000250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4572000" y="2728913"/>
            <a:ext cx="43576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Execution Results</a:t>
            </a:r>
            <a:endParaRPr lang="en-US" sz="1350" dirty="0"/>
          </a:p>
        </p:txBody>
      </p:sp>
      <p:sp>
        <p:nvSpPr>
          <p:cNvPr id="44" name="Shape 37"/>
          <p:cNvSpPr/>
          <p:nvPr/>
        </p:nvSpPr>
        <p:spPr>
          <a:xfrm>
            <a:off x="4572000" y="3043238"/>
            <a:ext cx="171450" cy="1714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863" y="3086100"/>
            <a:ext cx="85725" cy="85725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4814888" y="3050381"/>
            <a:ext cx="5815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Unit Tests: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5396461" y="3050381"/>
            <a:ext cx="15417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4/4 passed (0.27s execution) </a:t>
            </a:r>
            <a:endParaRPr lang="en-US" sz="837" dirty="0"/>
          </a:p>
        </p:txBody>
      </p:sp>
      <p:sp>
        <p:nvSpPr>
          <p:cNvPr id="48" name="Shape 40"/>
          <p:cNvSpPr/>
          <p:nvPr/>
        </p:nvSpPr>
        <p:spPr>
          <a:xfrm>
            <a:off x="4572000" y="3271838"/>
            <a:ext cx="171450" cy="1714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4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863" y="3314700"/>
            <a:ext cx="85725" cy="85725"/>
          </a:xfrm>
          <a:prstGeom prst="rect">
            <a:avLst/>
          </a:prstGeom>
        </p:spPr>
      </p:pic>
      <p:sp>
        <p:nvSpPr>
          <p:cNvPr id="50" name="Text 41"/>
          <p:cNvSpPr/>
          <p:nvPr/>
        </p:nvSpPr>
        <p:spPr>
          <a:xfrm>
            <a:off x="4814888" y="3278981"/>
            <a:ext cx="9815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Tests:</a:t>
            </a:r>
            <a:endParaRPr lang="en-US" sz="837" dirty="0"/>
          </a:p>
        </p:txBody>
      </p:sp>
      <p:sp>
        <p:nvSpPr>
          <p:cNvPr id="51" name="Text 42"/>
          <p:cNvSpPr/>
          <p:nvPr/>
        </p:nvSpPr>
        <p:spPr>
          <a:xfrm>
            <a:off x="5796400" y="3278981"/>
            <a:ext cx="15417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6/6 passed (0.35s execution) </a:t>
            </a:r>
            <a:endParaRPr lang="en-US" sz="837" dirty="0"/>
          </a:p>
        </p:txBody>
      </p:sp>
      <p:sp>
        <p:nvSpPr>
          <p:cNvPr id="52" name="Shape 43"/>
          <p:cNvSpPr/>
          <p:nvPr/>
        </p:nvSpPr>
        <p:spPr>
          <a:xfrm>
            <a:off x="4572000" y="3500438"/>
            <a:ext cx="171450" cy="171450"/>
          </a:xfrm>
          <a:prstGeom prst="ellipse">
            <a:avLst/>
          </a:prstGeom>
          <a:solidFill>
            <a:srgbClr val="FBBC05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5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7009" y="3543300"/>
            <a:ext cx="21431" cy="85725"/>
          </a:xfrm>
          <a:prstGeom prst="rect">
            <a:avLst/>
          </a:prstGeom>
        </p:spPr>
      </p:pic>
      <p:sp>
        <p:nvSpPr>
          <p:cNvPr id="54" name="Text 44"/>
          <p:cNvSpPr/>
          <p:nvPr/>
        </p:nvSpPr>
        <p:spPr>
          <a:xfrm>
            <a:off x="4814888" y="3507581"/>
            <a:ext cx="8542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Tests:</a:t>
            </a:r>
            <a:endParaRPr lang="en-US" sz="837" dirty="0"/>
          </a:p>
        </p:txBody>
      </p:sp>
      <p:sp>
        <p:nvSpPr>
          <p:cNvPr id="55" name="Text 45"/>
          <p:cNvSpPr/>
          <p:nvPr/>
        </p:nvSpPr>
        <p:spPr>
          <a:xfrm>
            <a:off x="5669180" y="3507581"/>
            <a:ext cx="2231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8/10 passed (demonstrating test failures) </a:t>
            </a:r>
            <a:endParaRPr lang="en-US" sz="837" dirty="0"/>
          </a:p>
        </p:txBody>
      </p:sp>
      <p:sp>
        <p:nvSpPr>
          <p:cNvPr id="56" name="Shape 46"/>
          <p:cNvSpPr/>
          <p:nvPr/>
        </p:nvSpPr>
        <p:spPr>
          <a:xfrm>
            <a:off x="4572000" y="3729038"/>
            <a:ext cx="171450" cy="171450"/>
          </a:xfrm>
          <a:prstGeom prst="ellipse">
            <a:avLst/>
          </a:prstGeom>
          <a:solidFill>
            <a:srgbClr val="34A853"/>
          </a:solidFill>
          <a:ln/>
        </p:spPr>
        <p:txBody>
          <a:bodyPr/>
          <a:lstStyle/>
          <a:p>
            <a:endParaRPr lang="en-DE"/>
          </a:p>
        </p:txBody>
      </p:sp>
      <p:pic>
        <p:nvPicPr>
          <p:cNvPr id="5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863" y="3771900"/>
            <a:ext cx="85725" cy="85725"/>
          </a:xfrm>
          <a:prstGeom prst="rect">
            <a:avLst/>
          </a:prstGeom>
        </p:spPr>
      </p:pic>
      <p:sp>
        <p:nvSpPr>
          <p:cNvPr id="58" name="Text 47"/>
          <p:cNvSpPr/>
          <p:nvPr/>
        </p:nvSpPr>
        <p:spPr>
          <a:xfrm>
            <a:off x="4814888" y="3736181"/>
            <a:ext cx="1232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Docker Orchestration:</a:t>
            </a:r>
            <a:endParaRPr lang="en-US" sz="837" dirty="0"/>
          </a:p>
        </p:txBody>
      </p:sp>
      <p:sp>
        <p:nvSpPr>
          <p:cNvPr id="59" name="Text 48"/>
          <p:cNvSpPr/>
          <p:nvPr/>
        </p:nvSpPr>
        <p:spPr>
          <a:xfrm>
            <a:off x="6047408" y="3736181"/>
            <a:ext cx="22881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Successfully containerized all components </a:t>
            </a:r>
            <a:endParaRPr lang="en-US" sz="837" dirty="0"/>
          </a:p>
        </p:txBody>
      </p:sp>
      <p:sp>
        <p:nvSpPr>
          <p:cNvPr id="60" name="Text 49"/>
          <p:cNvSpPr/>
          <p:nvPr/>
        </p:nvSpPr>
        <p:spPr>
          <a:xfrm>
            <a:off x="4572000" y="4071938"/>
            <a:ext cx="43576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 Applications</a:t>
            </a:r>
            <a:endParaRPr lang="en-US" sz="1350" dirty="0"/>
          </a:p>
        </p:txBody>
      </p:sp>
      <p:pic>
        <p:nvPicPr>
          <p:cNvPr id="6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4414838"/>
            <a:ext cx="100013" cy="114300"/>
          </a:xfrm>
          <a:prstGeom prst="rect">
            <a:avLst/>
          </a:prstGeom>
        </p:spPr>
      </p:pic>
      <p:sp>
        <p:nvSpPr>
          <p:cNvPr id="62" name="Text 50"/>
          <p:cNvSpPr/>
          <p:nvPr/>
        </p:nvSpPr>
        <p:spPr>
          <a:xfrm>
            <a:off x="4857750" y="4393406"/>
            <a:ext cx="1016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CI/CD Integration:</a:t>
            </a:r>
            <a:endParaRPr lang="en-US" sz="837" dirty="0"/>
          </a:p>
        </p:txBody>
      </p:sp>
      <p:sp>
        <p:nvSpPr>
          <p:cNvPr id="63" name="Text 51"/>
          <p:cNvSpPr/>
          <p:nvPr/>
        </p:nvSpPr>
        <p:spPr>
          <a:xfrm>
            <a:off x="5874339" y="4393406"/>
            <a:ext cx="23058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Ready for GitHub Actions or Azure DevOps </a:t>
            </a:r>
            <a:endParaRPr lang="en-US" sz="837" dirty="0"/>
          </a:p>
        </p:txBody>
      </p:sp>
      <p:pic>
        <p:nvPicPr>
          <p:cNvPr id="64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4672013"/>
            <a:ext cx="142875" cy="114300"/>
          </a:xfrm>
          <a:prstGeom prst="rect">
            <a:avLst/>
          </a:prstGeom>
        </p:spPr>
      </p:pic>
      <p:sp>
        <p:nvSpPr>
          <p:cNvPr id="65" name="Text 52"/>
          <p:cNvSpPr/>
          <p:nvPr/>
        </p:nvSpPr>
        <p:spPr>
          <a:xfrm>
            <a:off x="4857750" y="4650581"/>
            <a:ext cx="10638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Deployment:</a:t>
            </a:r>
            <a:endParaRPr lang="en-US" sz="837" dirty="0"/>
          </a:p>
        </p:txBody>
      </p:sp>
      <p:sp>
        <p:nvSpPr>
          <p:cNvPr id="66" name="Text 53"/>
          <p:cNvSpPr/>
          <p:nvPr/>
        </p:nvSpPr>
        <p:spPr>
          <a:xfrm>
            <a:off x="5921555" y="4650581"/>
            <a:ext cx="19905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Containerized for any cloud provider </a:t>
            </a:r>
            <a:endParaRPr lang="en-US" sz="837" dirty="0"/>
          </a:p>
        </p:txBody>
      </p:sp>
      <p:pic>
        <p:nvPicPr>
          <p:cNvPr id="67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4929188"/>
            <a:ext cx="100013" cy="114300"/>
          </a:xfrm>
          <a:prstGeom prst="rect">
            <a:avLst/>
          </a:prstGeom>
        </p:spPr>
      </p:pic>
      <p:sp>
        <p:nvSpPr>
          <p:cNvPr id="68" name="Text 54"/>
          <p:cNvSpPr/>
          <p:nvPr/>
        </p:nvSpPr>
        <p:spPr>
          <a:xfrm>
            <a:off x="4857750" y="4907756"/>
            <a:ext cx="598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Scalability:</a:t>
            </a:r>
            <a:endParaRPr lang="en-US" sz="837" dirty="0"/>
          </a:p>
        </p:txBody>
      </p:sp>
      <p:sp>
        <p:nvSpPr>
          <p:cNvPr id="69" name="Text 55"/>
          <p:cNvSpPr/>
          <p:nvPr/>
        </p:nvSpPr>
        <p:spPr>
          <a:xfrm>
            <a:off x="5455900" y="4907756"/>
            <a:ext cx="2559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Pattern can be extended for larger applications </a:t>
            </a:r>
            <a:endParaRPr lang="en-US" sz="837" dirty="0"/>
          </a:p>
        </p:txBody>
      </p:sp>
      <p:pic>
        <p:nvPicPr>
          <p:cNvPr id="70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5186363"/>
            <a:ext cx="100013" cy="114300"/>
          </a:xfrm>
          <a:prstGeom prst="rect">
            <a:avLst/>
          </a:prstGeom>
        </p:spPr>
      </p:pic>
      <p:sp>
        <p:nvSpPr>
          <p:cNvPr id="71" name="Text 56"/>
          <p:cNvSpPr/>
          <p:nvPr/>
        </p:nvSpPr>
        <p:spPr>
          <a:xfrm>
            <a:off x="4857750" y="5164931"/>
            <a:ext cx="9032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Documentation:</a:t>
            </a:r>
            <a:endParaRPr lang="en-US" sz="837" dirty="0"/>
          </a:p>
        </p:txBody>
      </p:sp>
      <p:sp>
        <p:nvSpPr>
          <p:cNvPr id="72" name="Text 57"/>
          <p:cNvSpPr/>
          <p:nvPr/>
        </p:nvSpPr>
        <p:spPr>
          <a:xfrm>
            <a:off x="5760960" y="5164931"/>
            <a:ext cx="26141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Comprehensive README with setup instructions </a:t>
            </a:r>
            <a:endParaRPr lang="en-US" sz="837" dirty="0"/>
          </a:p>
        </p:txBody>
      </p:sp>
      <p:sp>
        <p:nvSpPr>
          <p:cNvPr id="73" name="Text 58"/>
          <p:cNvSpPr/>
          <p:nvPr/>
        </p:nvSpPr>
        <p:spPr>
          <a:xfrm>
            <a:off x="142875" y="5472113"/>
            <a:ext cx="1658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Testing Market Research</a:t>
            </a:r>
            <a:endParaRPr lang="en-US" sz="837" dirty="0"/>
          </a:p>
        </p:txBody>
      </p:sp>
      <p:sp>
        <p:nvSpPr>
          <p:cNvPr id="74" name="Text 59"/>
          <p:cNvSpPr/>
          <p:nvPr/>
        </p:nvSpPr>
        <p:spPr>
          <a:xfrm>
            <a:off x="8935743" y="5472113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Microsoft Office PowerPoint</Application>
  <PresentationFormat>On-screen Show (16:9)</PresentationFormat>
  <Paragraphs>342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Bhattacharya, Onkar</cp:lastModifiedBy>
  <cp:revision>3</cp:revision>
  <dcterms:created xsi:type="dcterms:W3CDTF">2025-09-16T07:31:27Z</dcterms:created>
  <dcterms:modified xsi:type="dcterms:W3CDTF">2025-09-23T08:08:10Z</dcterms:modified>
</cp:coreProperties>
</file>